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Lst>
  <p:sldSz cy="5143500" cx="9144000"/>
  <p:notesSz cx="6858000" cy="9144000"/>
  <p:embeddedFontLst>
    <p:embeddedFont>
      <p:font typeface="Questrial"/>
      <p:regular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AE2E1A7-3CD3-4897-9C57-A0CB8C389FE8}">
  <a:tblStyle styleId="{0AE2E1A7-3CD3-4897-9C57-A0CB8C389FE8}" styleName="Table_0">
    <a:wholeTbl>
      <a:tcTxStyle b="off" i="off">
        <a:font>
          <a:latin typeface="Tw Cen MT"/>
          <a:ea typeface="Tw Cen MT"/>
          <a:cs typeface="Tw Cen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0F3ED"/>
          </a:solidFill>
        </a:fill>
      </a:tcStyle>
    </a:wholeTbl>
    <a:band1H>
      <a:tcTxStyle/>
      <a:tcStyle>
        <a:fill>
          <a:solidFill>
            <a:srgbClr val="E1E5D9"/>
          </a:solidFill>
        </a:fill>
      </a:tcStyle>
    </a:band1H>
    <a:band2H>
      <a:tcTxStyle/>
    </a:band2H>
    <a:band1V>
      <a:tcTxStyle/>
      <a:tcStyle>
        <a:fill>
          <a:solidFill>
            <a:srgbClr val="E1E5D9"/>
          </a:solidFill>
        </a:fill>
      </a:tcStyle>
    </a:band1V>
    <a:band2V>
      <a:tcTxStyle/>
    </a:band2V>
    <a:lastCol>
      <a:tcTxStyle b="on" i="off">
        <a:font>
          <a:latin typeface="Tw Cen MT"/>
          <a:ea typeface="Tw Cen MT"/>
          <a:cs typeface="Tw Cen MT"/>
        </a:font>
        <a:schemeClr val="lt1"/>
      </a:tcTxStyle>
      <a:tcStyle>
        <a:fill>
          <a:solidFill>
            <a:schemeClr val="accent2"/>
          </a:solidFill>
        </a:fill>
      </a:tcStyle>
    </a:lastCol>
    <a:firstCol>
      <a:tcTxStyle b="on" i="off">
        <a:font>
          <a:latin typeface="Tw Cen MT"/>
          <a:ea typeface="Tw Cen MT"/>
          <a:cs typeface="Tw Cen MT"/>
        </a:font>
        <a:schemeClr val="lt1"/>
      </a:tcTxStyle>
      <a:tcStyle>
        <a:fill>
          <a:solidFill>
            <a:schemeClr val="accent2"/>
          </a:solidFill>
        </a:fill>
      </a:tcStyle>
    </a:firstCol>
    <a:lastRow>
      <a:tcTxStyle b="on" i="off">
        <a:font>
          <a:latin typeface="Tw Cen MT"/>
          <a:ea typeface="Tw Cen MT"/>
          <a:cs typeface="Tw Cen MT"/>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a:seCell>
    <a:swCell>
      <a:tcTxStyle/>
    </a:swCell>
    <a:firstRow>
      <a:tcTxStyle b="on" i="off">
        <a:font>
          <a:latin typeface="Tw Cen MT"/>
          <a:ea typeface="Tw Cen MT"/>
          <a:cs typeface="Tw Cen MT"/>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slide" Target="slides/slide75.xml"/><Relationship Id="rId82" Type="http://schemas.openxmlformats.org/officeDocument/2006/relationships/font" Target="fonts/Questrial-regular.fntdata"/><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gWFzk0RuUpw" TargetMode="External"/><Relationship Id="rId3" Type="http://schemas.openxmlformats.org/officeDocument/2006/relationships/hyperlink" Target="https://youtu.be/gWFzk0RuUpw" TargetMode="External"/><Relationship Id="rId4" Type="http://schemas.openxmlformats.org/officeDocument/2006/relationships/hyperlink" Target="https://youtu.be/gWFzk0RuUpw"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g6TLAH7zUqg"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Bo4MbwUvJhY"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329824f112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g329824f112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Watch on YouTube:</a:t>
            </a:r>
            <a:r>
              <a:rPr lang="en" sz="1200">
                <a:solidFill>
                  <a:schemeClr val="dk1"/>
                </a:solidFill>
                <a:uFill>
                  <a:noFill/>
                </a:uFill>
                <a:latin typeface="Calibri"/>
                <a:ea typeface="Calibri"/>
                <a:cs typeface="Calibri"/>
                <a:sym typeface="Calibri"/>
                <a:hlinkClick r:id="rId2"/>
              </a:rPr>
              <a:t> </a:t>
            </a:r>
            <a:r>
              <a:rPr lang="en" sz="1200" u="sng">
                <a:solidFill>
                  <a:schemeClr val="hlink"/>
                </a:solidFill>
                <a:latin typeface="Calibri"/>
                <a:ea typeface="Calibri"/>
                <a:cs typeface="Calibri"/>
                <a:sym typeface="Calibri"/>
                <a:hlinkClick r:id="rId3"/>
              </a:rPr>
              <a:t>https://youtu.be/gWFzk0RuUpw</a:t>
            </a:r>
            <a:endParaRPr sz="1200" u="sng">
              <a:solidFill>
                <a:schemeClr val="hlink"/>
              </a:solidFill>
              <a:latin typeface="Calibri"/>
              <a:ea typeface="Calibri"/>
              <a:cs typeface="Calibri"/>
              <a:sym typeface="Calibri"/>
              <a:hlinkClick r:id="rId4"/>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Welcome to this series! In the next several videos, we explore the basics of HCI, which is human-computer interaction.</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p:txBody>
      </p:sp>
      <p:sp>
        <p:nvSpPr>
          <p:cNvPr id="105" name="Google Shape;105;g329824f112_1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329824f112_1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g329824f112_1_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16" name="Google Shape;116;g329824f112_1_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329824f112_1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g329824f112_1_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During part one of this three-part series, we introduce the topic of HCI.</a:t>
            </a:r>
            <a:endParaRPr sz="1200">
              <a:solidFill>
                <a:schemeClr val="dk1"/>
              </a:solidFill>
              <a:latin typeface="Calibri"/>
              <a:ea typeface="Calibri"/>
              <a:cs typeface="Calibri"/>
              <a:sym typeface="Calibri"/>
            </a:endParaRPr>
          </a:p>
        </p:txBody>
      </p:sp>
      <p:sp>
        <p:nvSpPr>
          <p:cNvPr id="125" name="Google Shape;125;g329824f112_1_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329824f112_1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g329824f112_1_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 for this video.</a:t>
            </a:r>
            <a:endParaRPr b="0" i="0" sz="1200" u="none" cap="none" strike="noStrike">
              <a:solidFill>
                <a:schemeClr val="dk1"/>
              </a:solidFill>
              <a:latin typeface="Calibri"/>
              <a:ea typeface="Calibri"/>
              <a:cs typeface="Calibri"/>
              <a:sym typeface="Calibri"/>
            </a:endParaRPr>
          </a:p>
        </p:txBody>
      </p:sp>
      <p:sp>
        <p:nvSpPr>
          <p:cNvPr id="134" name="Google Shape;134;g329824f112_1_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329824f112_1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329824f112_1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In today’s world, interacting with technology has become an essential part of everyday life for the majority of people. We use it for communication, work, entertainment, making purchases, and financial transactions. Engineers create computer systems to solve important problems in our societies. Or, these systems replace human labor. For example, you might visit an ATM instead of talking to a teller at the bank.</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2" name="Google Shape;142;g329824f112_1_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329824f112_1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329824f112_1_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Technology is so pervasive that we use it without understanding how the technology works, or even that we are using a computer system.</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We only need to know how to operate and interact with the system.</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For example, when you add credits to your mobile phone, you probably do not think about the process of how that system works.</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Instead, you follow the prompts on the pay terminal, add some money, and then receive a message saying that credits have been added to your phone.</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1" name="Google Shape;151;g329824f112_1_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329824f112_1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g329824f112_1_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There are many different types of technology that we all use. The common examples are personal devices, such as a laptop or smartphone. However, there are many hardware brands and operating systems.</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For example, someone might have a Lenovo laptop that runs Windows or a Samsung phone that runs Android.</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Another class of ubiquitous technologies is terminals that we use to pay bills, purchase a metro or bus ticket, or get money from an ATM.</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60" name="Google Shape;160;g329824f112_1_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329824f112_1_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g329824f112_1_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Another class of ubiquitous technologies is terminals that we use to pay bills, purchase a metro or bus ticket, or get money from an ATM.</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0" name="Google Shape;170;g329824f112_1_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329824f112_1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329824f112_1_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Since there are many different systems that we use everyday</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These computer systems should be intuitive, meaning they should be easy to learn and easy to use.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They should also be error free.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You should be able to walk up to a terminal and accomplish your task with minimal effort.</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9" name="Google Shape;179;g329824f112_1_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329824f112_1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329824f112_1_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The primary objectives of HCI are to develop computer systems interfaces that are easy to learn, easy to use, and error free.</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88" name="Google Shape;188;g329824f112_1_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329824f112_1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g329824f112_1_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So then, what is HCI? HCI studies the interaction between people (users) and computers.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7" name="Google Shape;197;g329824f112_1_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329824f112_1_9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HCI consists of three parts, which are human, computer, and interaction.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 human is an individual user or a group of users.</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 computer is a mobile device, desktop, terminal, or another device that processes data.</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Interaction is any direct or indirect communication between a human and computer.</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 HCI, interaction takes places at a user interface.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05" name="Google Shape;205;g329824f112_1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329824f112_1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g329824f112_1_9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 user interface is how a user interacts with or uses a system.</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In these two examples, one is using a touchscreen and the other is using a mouse to interact with the system.</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Both users are interacting with the graphical user interface on the computer, but they are using different methods.</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Consequently, a user interface designed for touch and one designed for a mouse pointer are different.</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Fingers are bulky and less accurate, whereas a mouse is precise.</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13" name="Google Shape;213;g329824f112_1_9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329824f112_1_1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g329824f112_1_10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The golden rule in HCI is that people should come first.</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Since computers are designed to help people, HCI focuses on improving how humans use computers to accomplish a task.</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People shouldn’t have to change to use a computer. Instead, systems should be built and adapt to how humans perform work.</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This picture is a negative example.</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 developer of this website wants a user to access the system on the developer’s terms, not how a user might want to access the system.</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p:txBody>
      </p:sp>
      <p:sp>
        <p:nvSpPr>
          <p:cNvPr id="224" name="Google Shape;224;g329824f112_1_10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329824f112_1_1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g329824f112_1_1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To better understand user interfaces (UIs) or graphical user interfaces (GUIs), it is helpful to look at their history. During the early years of electronic computing, computers did not have capabilities for graphics, but only to display text. Users had a single option of interacting with the computer.</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3" name="Google Shape;233;g329824f112_1_1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329824f112_1_1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g329824f112_1_1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Developers then created rudimentary GUIs that allowed a user to interact with the system in different ways, such as using a mouse to open files in Macintosh Finder.</a:t>
            </a:r>
            <a:endParaRPr b="0" i="0" sz="1200" u="none" cap="none" strike="noStrike">
              <a:solidFill>
                <a:schemeClr val="dk1"/>
              </a:solidFill>
              <a:latin typeface="Calibri"/>
              <a:ea typeface="Calibri"/>
              <a:cs typeface="Calibri"/>
              <a:sym typeface="Calibri"/>
            </a:endParaRPr>
          </a:p>
        </p:txBody>
      </p:sp>
      <p:sp>
        <p:nvSpPr>
          <p:cNvPr id="242" name="Google Shape;242;g329824f112_1_1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g329824f112_1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g329824f112_1_1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Developers then created rudimentary GUIs that allowed a user to interact with the system in different ways, such as using a mouse to open files in Macintosh Finder.</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Since those early days, developers have been improving system interaction, such as the application menu that Microsoft introduced in Windows 95.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51" name="Google Shape;251;g329824f112_1_1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329824f112_1_1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g329824f112_1_1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Today, there are various types of ways that users can interact with a system.</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These include using a mouse on a laptop, a touchscreen on a tablet or smart TV, voice commands or voice-to-text, or gestures when playing a game on a smartphone.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 the future, one might be able to interface with a system only using thought.</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0" name="Google Shape;260;g329824f112_1_1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g329824f112_1_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329824f112_1_1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HCI is a multidisciplinary field. HCI is at the insertion of three disciplines, which are computer science, cognitive psychology, and fine arts design.</a:t>
            </a:r>
            <a:endParaRPr sz="1200">
              <a:solidFill>
                <a:schemeClr val="dk1"/>
              </a:solidFill>
              <a:latin typeface="Calibri"/>
              <a:ea typeface="Calibri"/>
              <a:cs typeface="Calibri"/>
              <a:sym typeface="Calibri"/>
            </a:endParaRPr>
          </a:p>
          <a:p>
            <a:pPr indent="0" lvl="0" marL="0" marR="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9" name="Google Shape;269;g329824f112_1_1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329824f112_1_1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g329824f112_1_1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HCI is a multidisciplinary field. HCI is at the insertion of three disciplines, which are computer science, cognitive psychology, and fine arts design.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Computer science designs the software that interacts with the hardware.</a:t>
            </a:r>
            <a:endParaRPr sz="1200">
              <a:solidFill>
                <a:schemeClr val="dk1"/>
              </a:solidFill>
              <a:latin typeface="Calibri"/>
              <a:ea typeface="Calibri"/>
              <a:cs typeface="Calibri"/>
              <a:sym typeface="Calibri"/>
            </a:endParaRPr>
          </a:p>
        </p:txBody>
      </p:sp>
      <p:sp>
        <p:nvSpPr>
          <p:cNvPr id="278" name="Google Shape;278;g329824f112_1_1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g329824f112_1_1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g329824f112_1_1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HCI is a multidisciplinary field. HCI is at the insertion of three disciplines, which are computer science, cognitive psychology, and fine arts design.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Computer science designs the software that interacts with the hardware.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Cognitive psychology examines how the mind processes information.</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88" name="Google Shape;288;g329824f112_1_1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329824f112_1_1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g329824f112_1_1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HCI is a multidisciplinary field. HCI is at the insertion of three disciplines, which are computer science, cognitive psychology, and fine arts design.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Computer science designs the software that interacts with the hardware.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Cognitive psychology examines how the mind processes information.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Fine art design creates the graphical or visual elements that the people use to interface with the device.</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9" name="Google Shape;299;g329824f112_1_1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Google Shape;309;g329824f112_1_19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HCI is a multidisciplinary field. HCI is at the insertion of three disciplines, which are computer science, cognitive psychology, and fine arts design.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Computer science designs the software that interacts with the hardware.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Cognitive psychology examines how the mind processes information.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Fine art design creates the graphical or visual elements that the people use to interface with the device.</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 visual could be something tangible or real, such as a mouse or headset.</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Or, it could be a graphical user interface on an Android phone or Windows computer.</a:t>
            </a:r>
            <a:endParaRPr/>
          </a:p>
        </p:txBody>
      </p:sp>
      <p:sp>
        <p:nvSpPr>
          <p:cNvPr id="310" name="Google Shape;310;g329824f112_1_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Google Shape;319;g329824f112_1_20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HCI does not focus on beautification or adding features to user interfaces. These additions are necessary, but not the job of HCI.</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320" name="Google Shape;320;g329824f112_1_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g329824f112_1_2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Instead, HCI focuses on understanding the user, their tasks, and their environment.</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HCI gathers user interface requirements and analyzes the data to provide users with a better way to interface with the system.</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HCI continually evaluates the system to find ways to improve the interaction between it and the user.</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For example, a stock trader in the New York Stock Exchange interacts with the system differently than someone reading about financial news.</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 data source might be the same, but the environment is entirely different.</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HCI seeks ways for these various groups to interact with the same system in ways that benefit each group.</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328" name="Google Shape;328;g329824f112_1_2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4" name="Shape 334"/>
        <p:cNvGrpSpPr/>
        <p:nvPr/>
      </p:nvGrpSpPr>
      <p:grpSpPr>
        <a:xfrm>
          <a:off x="0" y="0"/>
          <a:ext cx="0" cy="0"/>
          <a:chOff x="0" y="0"/>
          <a:chExt cx="0" cy="0"/>
        </a:xfrm>
      </p:grpSpPr>
      <p:sp>
        <p:nvSpPr>
          <p:cNvPr id="335" name="Google Shape;335;g329824f112_1_2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g329824f112_1_2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 summary, we interact with technology every day.</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We call this interaction HCI, which is humans interacting with computer systems.</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 goal of HCI is to create systems that are easy to learn, easy to use, and error free.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 golden rule of HCI is that people should come first.</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Since developers create technology to help people, HCI focuses on improving how humans use computers to accomplish a task.</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HCI is at the intersection of three disciplines, which are computer science, cognitive psychology, and fine arts design.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Examples of HCI are a touchscreen on your phone, a mouse connected to a computer, or using voice to write a text message.</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7" name="Google Shape;337;g329824f112_1_2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32986548e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g32986548e1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Watch on YouTube: </a:t>
            </a:r>
            <a:r>
              <a:rPr b="0" i="0" lang="en" sz="1200" u="sng" cap="none" strike="noStrike">
                <a:solidFill>
                  <a:schemeClr val="hlink"/>
                </a:solidFill>
                <a:latin typeface="Calibri"/>
                <a:ea typeface="Calibri"/>
                <a:cs typeface="Calibri"/>
                <a:sym typeface="Calibri"/>
                <a:hlinkClick r:id="rId2"/>
              </a:rPr>
              <a:t>https://youtu.be/g6TLAH7zUqg</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section discusses the goals and objectives of HCI.</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345" name="Google Shape;345;g32986548e1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32986548e1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g32986548e1_0_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 for this video.</a:t>
            </a:r>
            <a:endParaRPr b="0" i="0" sz="1200" u="none" cap="none" strike="noStrike">
              <a:solidFill>
                <a:schemeClr val="dk1"/>
              </a:solidFill>
              <a:latin typeface="Calibri"/>
              <a:ea typeface="Calibri"/>
              <a:cs typeface="Calibri"/>
              <a:sym typeface="Calibri"/>
            </a:endParaRPr>
          </a:p>
        </p:txBody>
      </p:sp>
      <p:sp>
        <p:nvSpPr>
          <p:cNvPr id="354" name="Google Shape;354;g32986548e1_0_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32986548e1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g32986548e1_0_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goal of HCI is to improve the interaction between users and computers by making computers more user-friendly and receptive to the users’ needs. </a:t>
            </a:r>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362" name="Google Shape;362;g32986548e1_0_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g32986548e1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g32986548e1_0_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In other words, HCI seeks to make technology easy to use, which it does by creating usable systems.</a:t>
            </a:r>
            <a:endParaRPr b="0" i="0" sz="1200" u="none" cap="none" strike="noStrike">
              <a:solidFill>
                <a:schemeClr val="dk1"/>
              </a:solidFill>
              <a:latin typeface="Calibri"/>
              <a:ea typeface="Calibri"/>
              <a:cs typeface="Calibri"/>
              <a:sym typeface="Calibri"/>
            </a:endParaRPr>
          </a:p>
        </p:txBody>
      </p:sp>
      <p:sp>
        <p:nvSpPr>
          <p:cNvPr id="371" name="Google Shape;371;g32986548e1_0_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g32986548e1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g32986548e1_0_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What is a usable system?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Firstly, it is a system that is intuitive, which is quick and easy to learn.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For example, a user can operate a new device to accomplish some task by following the system prompts.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user does not need to resort to a complicated instruction manual.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Secondly, the system is efficient to use.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user can accomplish the task using little effort.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For example, withdrawing money from an ATM or paying a bill through a terminal.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Thirdly, the system is easy to remember how to use.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Once someone uses the system, they can then easily use it again with minimal effort.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Finally, a usable system is one that crashes infrequently and recovers quickly from errors.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user probably causes the errors, but the system can quickly return the user to a point where they can try again.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For example, the system asks for a phone number, but the user omits the country code. Does the system crash, or inform the user to enter the data again?</a:t>
            </a:r>
            <a:endParaRPr/>
          </a:p>
          <a:p>
            <a:pPr indent="-152400" lvl="0" marL="2286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80" name="Google Shape;380;g32986548e1_0_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g32986548e1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g32986548e1_0_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Usability is of extreme importance to the user and the company that maintains the system. </a:t>
            </a:r>
            <a:endParaRPr/>
          </a:p>
          <a:p>
            <a:pPr indent="-228600" lvl="0" marL="22860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Users don’t say they like using a system if it works well, but users hate poorly designed systems. </a:t>
            </a:r>
            <a:endParaRPr/>
          </a:p>
          <a:p>
            <a:pPr indent="-228600" lvl="0" marL="22860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People will use systems that can easily accomplish their desired task. Satisfied users become loyal customers. </a:t>
            </a:r>
            <a:endParaRPr/>
          </a:p>
        </p:txBody>
      </p:sp>
      <p:sp>
        <p:nvSpPr>
          <p:cNvPr id="388" name="Google Shape;388;g32986548e1_0_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Google Shape;395;g32986548e1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g32986548e1_0_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Most users have a choice of which system they will use. </a:t>
            </a:r>
            <a:endParaRPr/>
          </a:p>
          <a:p>
            <a:pPr indent="-228600" lvl="0" marL="22860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For example, which cell service will they use? Which bank will they use? Companies need loyal customers to support their business. </a:t>
            </a:r>
            <a:endParaRPr/>
          </a:p>
          <a:p>
            <a:pPr indent="-152400" lvl="0" marL="2286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97" name="Google Shape;397;g32986548e1_0_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3" name="Shape 403"/>
        <p:cNvGrpSpPr/>
        <p:nvPr/>
      </p:nvGrpSpPr>
      <p:grpSpPr>
        <a:xfrm>
          <a:off x="0" y="0"/>
          <a:ext cx="0" cy="0"/>
          <a:chOff x="0" y="0"/>
          <a:chExt cx="0" cy="0"/>
        </a:xfrm>
      </p:grpSpPr>
      <p:sp>
        <p:nvSpPr>
          <p:cNvPr id="404" name="Google Shape;404;g32986548e1_0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g32986548e1_0_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HCI is about more than just interfacing with a computer. </a:t>
            </a:r>
            <a:endParaRPr/>
          </a:p>
          <a:p>
            <a:pPr indent="-171450" lvl="0" marL="171450" marR="0" rtl="0" algn="l">
              <a:lnSpc>
                <a:spcPct val="100000"/>
              </a:lnSpc>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computer becomes the interface between the customer and the business. </a:t>
            </a:r>
            <a:endParaRPr/>
          </a:p>
        </p:txBody>
      </p:sp>
      <p:sp>
        <p:nvSpPr>
          <p:cNvPr id="406" name="Google Shape;406;g32986548e1_0_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 name="Shape 412"/>
        <p:cNvGrpSpPr/>
        <p:nvPr/>
      </p:nvGrpSpPr>
      <p:grpSpPr>
        <a:xfrm>
          <a:off x="0" y="0"/>
          <a:ext cx="0" cy="0"/>
          <a:chOff x="0" y="0"/>
          <a:chExt cx="0" cy="0"/>
        </a:xfrm>
      </p:grpSpPr>
      <p:sp>
        <p:nvSpPr>
          <p:cNvPr id="413" name="Google Shape;413;g32986548e1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g32986548e1_0_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HCI is about more than just interfacing with a computer. </a:t>
            </a:r>
            <a:endParaRPr/>
          </a:p>
          <a:p>
            <a:pPr indent="-171450" lvl="0" marL="171450" marR="0" rtl="0" algn="l">
              <a:lnSpc>
                <a:spcPct val="100000"/>
              </a:lnSpc>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computer becomes the interface between the customer and the business. </a:t>
            </a:r>
            <a:endParaRPr/>
          </a:p>
          <a:p>
            <a:pPr indent="-171450" lvl="0" marL="171450" marR="0" rtl="0" algn="l">
              <a:lnSpc>
                <a:spcPct val="100000"/>
              </a:lnSpc>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Banks provide ATMs so their customers can withdraw money from their accounts without going to see a bank teller.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15" name="Google Shape;415;g32986548e1_0_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1" name="Shape 421"/>
        <p:cNvGrpSpPr/>
        <p:nvPr/>
      </p:nvGrpSpPr>
      <p:grpSpPr>
        <a:xfrm>
          <a:off x="0" y="0"/>
          <a:ext cx="0" cy="0"/>
          <a:chOff x="0" y="0"/>
          <a:chExt cx="0" cy="0"/>
        </a:xfrm>
      </p:grpSpPr>
      <p:sp>
        <p:nvSpPr>
          <p:cNvPr id="422" name="Google Shape;422;g32986548e1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32986548e1_0_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What if a user could not reliably get money from the bank’s ATMs? Or, if the debit card only worked at certain stores? That bank would not have satisfied or loyal customers. </a:t>
            </a:r>
            <a:endParaRPr/>
          </a:p>
          <a:p>
            <a:pPr indent="-171450" lvl="0" marL="171450" marR="0" rtl="0" algn="l">
              <a:lnSpc>
                <a:spcPct val="100000"/>
              </a:lnSpc>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How about if your mobile was frequently out of cell range? Would you stay with spotty coverage, or switch to a different carrier? In other words, companies lose business if they do not have satisfied customers.</a:t>
            </a:r>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424" name="Google Shape;424;g32986548e1_0_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0" name="Shape 430"/>
        <p:cNvGrpSpPr/>
        <p:nvPr/>
      </p:nvGrpSpPr>
      <p:grpSpPr>
        <a:xfrm>
          <a:off x="0" y="0"/>
          <a:ext cx="0" cy="0"/>
          <a:chOff x="0" y="0"/>
          <a:chExt cx="0" cy="0"/>
        </a:xfrm>
      </p:grpSpPr>
      <p:sp>
        <p:nvSpPr>
          <p:cNvPr id="431" name="Google Shape;431;g32986548e1_0_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g32986548e1_0_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Have you ever ridden in a car with doors that open up, instead of out? I’m guessing you haven’t. This experimental design proved not to be practical.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33" name="Google Shape;433;g32986548e1_0_8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9" name="Shape 439"/>
        <p:cNvGrpSpPr/>
        <p:nvPr/>
      </p:nvGrpSpPr>
      <p:grpSpPr>
        <a:xfrm>
          <a:off x="0" y="0"/>
          <a:ext cx="0" cy="0"/>
          <a:chOff x="0" y="0"/>
          <a:chExt cx="0" cy="0"/>
        </a:xfrm>
      </p:grpSpPr>
      <p:sp>
        <p:nvSpPr>
          <p:cNvPr id="440" name="Google Shape;440;g32986548e1_0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g32986548e1_0_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HCI strives to create easy-to-use systems.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Systems that are difficult to use or poorly designed are annoying and cause frustration or embarrassment.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What if you want to send a message to your friends saying you will be late, but you get a network error because you are in an area with limited coverage?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In some cases, a system failure or wrong input can cause injury or death.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What if a medical system fails at a hospital or the nurse is confused about which button to press?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42" name="Google Shape;442;g32986548e1_0_8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8" name="Shape 448"/>
        <p:cNvGrpSpPr/>
        <p:nvPr/>
      </p:nvGrpSpPr>
      <p:grpSpPr>
        <a:xfrm>
          <a:off x="0" y="0"/>
          <a:ext cx="0" cy="0"/>
          <a:chOff x="0" y="0"/>
          <a:chExt cx="0" cy="0"/>
        </a:xfrm>
      </p:grpSpPr>
      <p:sp>
        <p:nvSpPr>
          <p:cNvPr id="449" name="Google Shape;449;g32986548e1_0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 name="Google Shape;450;g32986548e1_0_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Poorly-designed systems increase mistakes in data entry or system operation.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For example, a user is taking inventory, but there are no clear guidelines for the product code. Is the code ‘b’ for blue, black, or brown?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user entered a value ‘x’ in the size column, which is an invalid entry.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A better option is to give the user a drop-down menu that contains the possible values.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51" name="Google Shape;451;g32986548e1_0_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8" name="Shape 458"/>
        <p:cNvGrpSpPr/>
        <p:nvPr/>
      </p:nvGrpSpPr>
      <p:grpSpPr>
        <a:xfrm>
          <a:off x="0" y="0"/>
          <a:ext cx="0" cy="0"/>
          <a:chOff x="0" y="0"/>
          <a:chExt cx="0" cy="0"/>
        </a:xfrm>
      </p:grpSpPr>
      <p:sp>
        <p:nvSpPr>
          <p:cNvPr id="459" name="Google Shape;459;g32986548e1_0_1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g32986548e1_0_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Difficult-to-use or poorly-designed systems can cause system failure.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If a user enters an unexpected value, the system could crash.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Perhaps the system was expecting a phone number without the dashes, and a user entered the dashes. How should it respond?</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61" name="Google Shape;461;g32986548e1_0_10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7" name="Shape 467"/>
        <p:cNvGrpSpPr/>
        <p:nvPr/>
      </p:nvGrpSpPr>
      <p:grpSpPr>
        <a:xfrm>
          <a:off x="0" y="0"/>
          <a:ext cx="0" cy="0"/>
          <a:chOff x="0" y="0"/>
          <a:chExt cx="0" cy="0"/>
        </a:xfrm>
      </p:grpSpPr>
      <p:sp>
        <p:nvSpPr>
          <p:cNvPr id="468" name="Google Shape;468;g32986548e1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g32986548e1_0_1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goal of HCI is to improve the interaction between users and systems by making computers more user-friendly and receptive to the user’s needs.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In other words, HCI seeks to make technology easy to use, which it does by creating usable systems.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A usable system is one that is quick and easy to learn, efficient to use, easy to remember how to use, and allows rapid recovery from errors.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Given a choice, people will use systems that can easily accomplish their desired task.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Satisfied users become loyal customers.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Companies need loyal customers to support their business.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Difficult-to-use or poorly-designed systems are annoying and cause frustration.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They increase errors in data entry and operating the system. Finally, poor design can cause a system to crash or cease to function.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70" name="Google Shape;470;g32986548e1_0_1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5" name="Shape 475"/>
        <p:cNvGrpSpPr/>
        <p:nvPr/>
      </p:nvGrpSpPr>
      <p:grpSpPr>
        <a:xfrm>
          <a:off x="0" y="0"/>
          <a:ext cx="0" cy="0"/>
          <a:chOff x="0" y="0"/>
          <a:chExt cx="0" cy="0"/>
        </a:xfrm>
      </p:grpSpPr>
      <p:sp>
        <p:nvSpPr>
          <p:cNvPr id="476" name="Google Shape;476;g32986548e1_0_1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g32986548e1_0_1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Watch on YouTube: </a:t>
            </a:r>
            <a:r>
              <a:rPr b="0" i="0" lang="en" sz="1200" u="sng" cap="none" strike="noStrike">
                <a:solidFill>
                  <a:schemeClr val="hlink"/>
                </a:solidFill>
                <a:latin typeface="Calibri"/>
                <a:ea typeface="Calibri"/>
                <a:cs typeface="Calibri"/>
                <a:sym typeface="Calibri"/>
                <a:hlinkClick r:id="rId2"/>
              </a:rPr>
              <a:t>https://youtu.be/Bo4MbwUvJhY</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section examines many different negative examples of user experiences or design flaws.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78" name="Google Shape;478;g32986548e1_0_1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4" name="Shape 484"/>
        <p:cNvGrpSpPr/>
        <p:nvPr/>
      </p:nvGrpSpPr>
      <p:grpSpPr>
        <a:xfrm>
          <a:off x="0" y="0"/>
          <a:ext cx="0" cy="0"/>
          <a:chOff x="0" y="0"/>
          <a:chExt cx="0" cy="0"/>
        </a:xfrm>
      </p:grpSpPr>
      <p:sp>
        <p:nvSpPr>
          <p:cNvPr id="485" name="Google Shape;485;g32986548e1_0_1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g32986548e1_0_1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 for this video.</a:t>
            </a:r>
            <a:endParaRPr b="0" i="0" sz="1200" u="none" cap="none" strike="noStrike">
              <a:solidFill>
                <a:schemeClr val="dk1"/>
              </a:solidFill>
              <a:latin typeface="Calibri"/>
              <a:ea typeface="Calibri"/>
              <a:cs typeface="Calibri"/>
              <a:sym typeface="Calibri"/>
            </a:endParaRPr>
          </a:p>
        </p:txBody>
      </p:sp>
      <p:sp>
        <p:nvSpPr>
          <p:cNvPr id="487" name="Google Shape;487;g32986548e1_0_1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2" name="Shape 492"/>
        <p:cNvGrpSpPr/>
        <p:nvPr/>
      </p:nvGrpSpPr>
      <p:grpSpPr>
        <a:xfrm>
          <a:off x="0" y="0"/>
          <a:ext cx="0" cy="0"/>
          <a:chOff x="0" y="0"/>
          <a:chExt cx="0" cy="0"/>
        </a:xfrm>
      </p:grpSpPr>
      <p:sp>
        <p:nvSpPr>
          <p:cNvPr id="493" name="Google Shape;493;g32986548e1_0_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g32986548e1_0_1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To recap, the golden rule in HCI is that people should come first.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goals of HCI are to make technology easy to learn and use, create usable systems, and allow rapid recovery from errors.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95" name="Google Shape;495;g32986548e1_0_1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1" name="Shape 501"/>
        <p:cNvGrpSpPr/>
        <p:nvPr/>
      </p:nvGrpSpPr>
      <p:grpSpPr>
        <a:xfrm>
          <a:off x="0" y="0"/>
          <a:ext cx="0" cy="0"/>
          <a:chOff x="0" y="0"/>
          <a:chExt cx="0" cy="0"/>
        </a:xfrm>
      </p:grpSpPr>
      <p:sp>
        <p:nvSpPr>
          <p:cNvPr id="502" name="Google Shape;502;g32986548e1_0_1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g32986548e1_0_1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There are many reasons why developers create systems that users loathe or strongly dislike.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Developers can have specific requirements of how they want others to use their software.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However, users do not always agree with the developers.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Some of the developer's criteria are necessary, such as banking systems requiring strong passwords.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Other times, developers should listen to their users.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04" name="Google Shape;504;g32986548e1_0_1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0" name="Shape 510"/>
        <p:cNvGrpSpPr/>
        <p:nvPr/>
      </p:nvGrpSpPr>
      <p:grpSpPr>
        <a:xfrm>
          <a:off x="0" y="0"/>
          <a:ext cx="0" cy="0"/>
          <a:chOff x="0" y="0"/>
          <a:chExt cx="0" cy="0"/>
        </a:xfrm>
      </p:grpSpPr>
      <p:sp>
        <p:nvSpPr>
          <p:cNvPr id="511" name="Google Shape;511;g32986548e1_0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g32986548e1_0_1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Do you recall this image? The developer has an agenda that they want the users to follow.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This issue is about the display of information, nothing essential.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This designer neglected the golden rule and thought that a user should only view the website the way the developer wants it to be viewed.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What if the user does not have access to a laptop?</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13" name="Google Shape;513;g32986548e1_0_1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9" name="Shape 519"/>
        <p:cNvGrpSpPr/>
        <p:nvPr/>
      </p:nvGrpSpPr>
      <p:grpSpPr>
        <a:xfrm>
          <a:off x="0" y="0"/>
          <a:ext cx="0" cy="0"/>
          <a:chOff x="0" y="0"/>
          <a:chExt cx="0" cy="0"/>
        </a:xfrm>
      </p:grpSpPr>
      <p:sp>
        <p:nvSpPr>
          <p:cNvPr id="520" name="Google Shape;520;g32986548e1_0_1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g32986548e1_0_1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Users take the path of least resistance. Just like with the phone in the previous slide, designers and users do not always agree. Users have ideas that developers didn’t consider at the time.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22" name="Google Shape;522;g32986548e1_0_1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8" name="Shape 528"/>
        <p:cNvGrpSpPr/>
        <p:nvPr/>
      </p:nvGrpSpPr>
      <p:grpSpPr>
        <a:xfrm>
          <a:off x="0" y="0"/>
          <a:ext cx="0" cy="0"/>
          <a:chOff x="0" y="0"/>
          <a:chExt cx="0" cy="0"/>
        </a:xfrm>
      </p:grpSpPr>
      <p:sp>
        <p:nvSpPr>
          <p:cNvPr id="529" name="Google Shape;529;g32986548e1_0_1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g32986548e1_0_1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Users will break the rules of the system given a chance. They will find a way around the barriers that they do not agree with. This designer wants to keep bicyclists out of the park, but the park rangers lack a method of enforcing the rule.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31" name="Google Shape;531;g32986548e1_0_1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7" name="Shape 537"/>
        <p:cNvGrpSpPr/>
        <p:nvPr/>
      </p:nvGrpSpPr>
      <p:grpSpPr>
        <a:xfrm>
          <a:off x="0" y="0"/>
          <a:ext cx="0" cy="0"/>
          <a:chOff x="0" y="0"/>
          <a:chExt cx="0" cy="0"/>
        </a:xfrm>
      </p:grpSpPr>
      <p:sp>
        <p:nvSpPr>
          <p:cNvPr id="538" name="Google Shape;538;g32986548e1_0_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g32986548e1_0_1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Arial"/>
              <a:buNone/>
            </a:pPr>
            <a:r>
              <a:rPr b="0" i="0" lang="en" sz="1200" u="none" cap="none" strike="noStrike">
                <a:solidFill>
                  <a:schemeClr val="dk1"/>
                </a:solidFill>
                <a:latin typeface="Calibri"/>
                <a:ea typeface="Calibri"/>
                <a:cs typeface="Calibri"/>
                <a:sym typeface="Calibri"/>
              </a:rPr>
              <a:t>The study of HCI is important to avoid impossible circumstances.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These users followed the exit signs but came to a dead end due to a design change. </a:t>
            </a:r>
            <a:endParaRPr/>
          </a:p>
        </p:txBody>
      </p:sp>
      <p:sp>
        <p:nvSpPr>
          <p:cNvPr id="540" name="Google Shape;540;g32986548e1_0_17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6" name="Shape 546"/>
        <p:cNvGrpSpPr/>
        <p:nvPr/>
      </p:nvGrpSpPr>
      <p:grpSpPr>
        <a:xfrm>
          <a:off x="0" y="0"/>
          <a:ext cx="0" cy="0"/>
          <a:chOff x="0" y="0"/>
          <a:chExt cx="0" cy="0"/>
        </a:xfrm>
      </p:grpSpPr>
      <p:sp>
        <p:nvSpPr>
          <p:cNvPr id="547" name="Google Shape;547;g32986548e1_0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g32986548e1_0_1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Arial"/>
              <a:buNone/>
            </a:pPr>
            <a:r>
              <a:rPr b="0" i="0" lang="en" sz="1200" u="none" cap="none" strike="noStrike">
                <a:solidFill>
                  <a:schemeClr val="dk1"/>
                </a:solidFill>
                <a:latin typeface="Calibri"/>
                <a:ea typeface="Calibri"/>
                <a:cs typeface="Calibri"/>
                <a:sym typeface="Calibri"/>
              </a:rPr>
              <a:t>The study of HCI is important to avoid impossible circumstances.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These users followed the exit signs but came to a dead end due to a design change.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HCI wants to avoid conflicting messages. One indicator says proceed, but another one says stop.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49" name="Google Shape;549;g32986548e1_0_1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5" name="Shape 555"/>
        <p:cNvGrpSpPr/>
        <p:nvPr/>
      </p:nvGrpSpPr>
      <p:grpSpPr>
        <a:xfrm>
          <a:off x="0" y="0"/>
          <a:ext cx="0" cy="0"/>
          <a:chOff x="0" y="0"/>
          <a:chExt cx="0" cy="0"/>
        </a:xfrm>
      </p:grpSpPr>
      <p:sp>
        <p:nvSpPr>
          <p:cNvPr id="556" name="Google Shape;556;g32986548e1_0_1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g32986548e1_0_1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Arial"/>
              <a:buNone/>
            </a:pPr>
            <a:r>
              <a:rPr b="0" i="0" lang="en" sz="1200" u="none" cap="none" strike="noStrike">
                <a:solidFill>
                  <a:schemeClr val="dk1"/>
                </a:solidFill>
                <a:latin typeface="Calibri"/>
                <a:ea typeface="Calibri"/>
                <a:cs typeface="Calibri"/>
                <a:sym typeface="Calibri"/>
              </a:rPr>
              <a:t>The study of HCI is important to avoid impossible circumstances.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These users followed the exit signs but came to a dead end due to a design change.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HCI wants to avoid conflicting messages. One indicator says proceed, but another one says stop.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Here is another example of contradictory labeling, which leaves the shopper to wonder if they should enter, or search for another door.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58" name="Google Shape;558;g32986548e1_0_19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4" name="Shape 564"/>
        <p:cNvGrpSpPr/>
        <p:nvPr/>
      </p:nvGrpSpPr>
      <p:grpSpPr>
        <a:xfrm>
          <a:off x="0" y="0"/>
          <a:ext cx="0" cy="0"/>
          <a:chOff x="0" y="0"/>
          <a:chExt cx="0" cy="0"/>
        </a:xfrm>
      </p:grpSpPr>
      <p:sp>
        <p:nvSpPr>
          <p:cNvPr id="565" name="Google Shape;565;g32986548e1_0_1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g32986548e1_0_1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Arial"/>
              <a:buNone/>
            </a:pPr>
            <a:r>
              <a:rPr b="0" i="0" lang="en" sz="1200" u="none" cap="none" strike="noStrike">
                <a:solidFill>
                  <a:schemeClr val="dk1"/>
                </a:solidFill>
                <a:latin typeface="Calibri"/>
                <a:ea typeface="Calibri"/>
                <a:cs typeface="Calibri"/>
                <a:sym typeface="Calibri"/>
              </a:rPr>
              <a:t>The study of HCI is important to avoid impossible circumstances.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These users followed the exit signs but came to a dead end due to a design change.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HCI wants to avoid conflicting messages. One indicator says proceed, but another one says stop.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Here is another example of contradictory labeling, which leaves the shopper to wonder if they should enter, or search for another door.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HCI wants to avoid paths that lead to obstacles. The guardrail was put up for safety, but it did not accommodate the bikers. They now face an obstacle that they have to overcome.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67" name="Google Shape;567;g32986548e1_0_19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3" name="Shape 573"/>
        <p:cNvGrpSpPr/>
        <p:nvPr/>
      </p:nvGrpSpPr>
      <p:grpSpPr>
        <a:xfrm>
          <a:off x="0" y="0"/>
          <a:ext cx="0" cy="0"/>
          <a:chOff x="0" y="0"/>
          <a:chExt cx="0" cy="0"/>
        </a:xfrm>
      </p:grpSpPr>
      <p:sp>
        <p:nvSpPr>
          <p:cNvPr id="574" name="Google Shape;574;g32986548e1_0_2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5" name="Google Shape;575;g32986548e1_0_2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HCI should avoid obvious mistakes.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This painter had the template upside down. Oops. </a:t>
            </a:r>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76" name="Google Shape;576;g32986548e1_0_20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2" name="Shape 582"/>
        <p:cNvGrpSpPr/>
        <p:nvPr/>
      </p:nvGrpSpPr>
      <p:grpSpPr>
        <a:xfrm>
          <a:off x="0" y="0"/>
          <a:ext cx="0" cy="0"/>
          <a:chOff x="0" y="0"/>
          <a:chExt cx="0" cy="0"/>
        </a:xfrm>
      </p:grpSpPr>
      <p:sp>
        <p:nvSpPr>
          <p:cNvPr id="583" name="Google Shape;583;g32986548e1_0_2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4" name="Google Shape;584;g32986548e1_0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HCI should avoid obvious mistakes.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This painter had the template upside down. Oops.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This construction worker built the staircase according to one view of the picture. This action is negligence, not a simple mistake.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85" name="Google Shape;585;g32986548e1_0_2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1" name="Shape 591"/>
        <p:cNvGrpSpPr/>
        <p:nvPr/>
      </p:nvGrpSpPr>
      <p:grpSpPr>
        <a:xfrm>
          <a:off x="0" y="0"/>
          <a:ext cx="0" cy="0"/>
          <a:chOff x="0" y="0"/>
          <a:chExt cx="0" cy="0"/>
        </a:xfrm>
      </p:grpSpPr>
      <p:sp>
        <p:nvSpPr>
          <p:cNvPr id="592" name="Google Shape;592;g32986548e1_0_2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3" name="Google Shape;593;g32986548e1_0_2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Consistency is an important aspect of HCI since it helps to create easy-to-use systems.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Designers should create consistent user interfaces because users become familiar with doing things one way, which becomes the accepted norm.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Examples of consistency are the button's placement and the color of Accept and Cancel.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94" name="Google Shape;594;g32986548e1_0_2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0" name="Shape 600"/>
        <p:cNvGrpSpPr/>
        <p:nvPr/>
      </p:nvGrpSpPr>
      <p:grpSpPr>
        <a:xfrm>
          <a:off x="0" y="0"/>
          <a:ext cx="0" cy="0"/>
          <a:chOff x="0" y="0"/>
          <a:chExt cx="0" cy="0"/>
        </a:xfrm>
      </p:grpSpPr>
      <p:sp>
        <p:nvSpPr>
          <p:cNvPr id="601" name="Google Shape;601;g32986548e1_0_2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g32986548e1_0_2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keypad has a labeling defect. It is unknown to the user which button is Accept and which is Cancel until they press one. However, a user familiar with ATM keypads can figure out the labeling error and successfully use the system. This mistake is a labeling issues. The text Enter and Cancel are incorrect. The colors, X, and O are in the correct positions.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03" name="Google Shape;603;g32986548e1_0_2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1" name="Shape 611"/>
        <p:cNvGrpSpPr/>
        <p:nvPr/>
      </p:nvGrpSpPr>
      <p:grpSpPr>
        <a:xfrm>
          <a:off x="0" y="0"/>
          <a:ext cx="0" cy="0"/>
          <a:chOff x="0" y="0"/>
          <a:chExt cx="0" cy="0"/>
        </a:xfrm>
      </p:grpSpPr>
      <p:sp>
        <p:nvSpPr>
          <p:cNvPr id="612" name="Google Shape;612;g32986548e1_0_2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3" name="Google Shape;613;g32986548e1_0_2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How many people press 5 when wanting to go to the second floor?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These elevator buttons are aligned horizontally, not vertically. The typical alignment is vertical. </a:t>
            </a:r>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14" name="Google Shape;614;g32986548e1_0_2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0" name="Shape 620"/>
        <p:cNvGrpSpPr/>
        <p:nvPr/>
      </p:nvGrpSpPr>
      <p:grpSpPr>
        <a:xfrm>
          <a:off x="0" y="0"/>
          <a:ext cx="0" cy="0"/>
          <a:chOff x="0" y="0"/>
          <a:chExt cx="0" cy="0"/>
        </a:xfrm>
      </p:grpSpPr>
      <p:sp>
        <p:nvSpPr>
          <p:cNvPr id="621" name="Google Shape;621;g32986548e1_0_2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2" name="Google Shape;622;g32986548e1_0_2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How many people press 5 when wanting to go to the second floor?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These elevator buttons are aligned horizontally, not vertically. The typical alignment is vertical.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However, there are reasons for breaking consistency, such as to accommodate those in a wheelchair.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In this case, the designers offset the vertical alignment to add clarity to the panel.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23" name="Google Shape;623;g32986548e1_0_2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9" name="Shape 629"/>
        <p:cNvGrpSpPr/>
        <p:nvPr/>
      </p:nvGrpSpPr>
      <p:grpSpPr>
        <a:xfrm>
          <a:off x="0" y="0"/>
          <a:ext cx="0" cy="0"/>
          <a:chOff x="0" y="0"/>
          <a:chExt cx="0" cy="0"/>
        </a:xfrm>
      </p:grpSpPr>
      <p:sp>
        <p:nvSpPr>
          <p:cNvPr id="630" name="Google Shape;630;g32986548e1_0_2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1" name="Google Shape;631;g32986548e1_0_2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In this example, the designers changed the position of the cancel button from the left side to the right side.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users who were accustomed to pressing the send button without thinking, will now instead press the cancel button.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32" name="Google Shape;632;g32986548e1_0_2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8" name="Shape 638"/>
        <p:cNvGrpSpPr/>
        <p:nvPr/>
      </p:nvGrpSpPr>
      <p:grpSpPr>
        <a:xfrm>
          <a:off x="0" y="0"/>
          <a:ext cx="0" cy="0"/>
          <a:chOff x="0" y="0"/>
          <a:chExt cx="0" cy="0"/>
        </a:xfrm>
      </p:grpSpPr>
      <p:sp>
        <p:nvSpPr>
          <p:cNvPr id="639" name="Google Shape;639;g32986548e1_0_2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0" name="Google Shape;640;g32986548e1_0_2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Colors and symbols have importance in HCIs.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Red and the X are reserved for the negative, whereas green and the O are reserved for good or accept.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This unconventional practice in this image will cause the user to stop and think before they press the button.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Will the button allow them to continue, or will it cancel the operation? </a:t>
            </a:r>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41" name="Google Shape;641;g32986548e1_0_2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7" name="Shape 647"/>
        <p:cNvGrpSpPr/>
        <p:nvPr/>
      </p:nvGrpSpPr>
      <p:grpSpPr>
        <a:xfrm>
          <a:off x="0" y="0"/>
          <a:ext cx="0" cy="0"/>
          <a:chOff x="0" y="0"/>
          <a:chExt cx="0" cy="0"/>
        </a:xfrm>
      </p:grpSpPr>
      <p:sp>
        <p:nvSpPr>
          <p:cNvPr id="648" name="Google Shape;648;g32986548e1_0_2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9" name="Google Shape;649;g32986548e1_0_2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Colors and symbols have importance in HCIs.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Red and the X are reserved for the negative, whereas green and the O are reserved for good or accept.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This unconventional practice in this image will cause the user to stop and think before they press the button.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Will the button allow them to continue, or will it cancel the operation?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Similarly, this website uses a red button for yes or accept.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50" name="Google Shape;650;g32986548e1_0_2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6" name="Shape 656"/>
        <p:cNvGrpSpPr/>
        <p:nvPr/>
      </p:nvGrpSpPr>
      <p:grpSpPr>
        <a:xfrm>
          <a:off x="0" y="0"/>
          <a:ext cx="0" cy="0"/>
          <a:chOff x="0" y="0"/>
          <a:chExt cx="0" cy="0"/>
        </a:xfrm>
      </p:grpSpPr>
      <p:sp>
        <p:nvSpPr>
          <p:cNvPr id="657" name="Google Shape;657;g32986548e1_0_2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 name="Google Shape;658;g32986548e1_0_2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Another important design consideration in HCI is simple error handling. Developers know that errors are unavoidable. The users will use the system in unexpected ways. Developers should plan for the unexpected and gracefully fail, and then recover if possible.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59" name="Google Shape;659;g32986548e1_0_2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4" name="Shape 664"/>
        <p:cNvGrpSpPr/>
        <p:nvPr/>
      </p:nvGrpSpPr>
      <p:grpSpPr>
        <a:xfrm>
          <a:off x="0" y="0"/>
          <a:ext cx="0" cy="0"/>
          <a:chOff x="0" y="0"/>
          <a:chExt cx="0" cy="0"/>
        </a:xfrm>
      </p:grpSpPr>
      <p:sp>
        <p:nvSpPr>
          <p:cNvPr id="665" name="Google Shape;665;g32986548e1_0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g32986548e1_0_2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Not all systems can recover by themselves.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This vending machine has a design flaw that the developers did not consider.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Perhaps they should have made the lower shelves shorter than the upper ones to avoid collisions.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user has to pay more money and hope they get both bottles, or wait for the snack technician to return and refund the thirsty user.</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67" name="Google Shape;667;g32986548e1_0_28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2" name="Shape 672"/>
        <p:cNvGrpSpPr/>
        <p:nvPr/>
      </p:nvGrpSpPr>
      <p:grpSpPr>
        <a:xfrm>
          <a:off x="0" y="0"/>
          <a:ext cx="0" cy="0"/>
          <a:chOff x="0" y="0"/>
          <a:chExt cx="0" cy="0"/>
        </a:xfrm>
      </p:grpSpPr>
      <p:sp>
        <p:nvSpPr>
          <p:cNvPr id="673" name="Google Shape;673;g32986548e1_0_2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4" name="Google Shape;674;g32986548e1_0_2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system might enter a state of an unrecoverable system error. Cases such as these could be a result of hardware failure. Hopefully, these situations rarely occur.</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75" name="Google Shape;675;g32986548e1_0_29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0" name="Shape 680"/>
        <p:cNvGrpSpPr/>
        <p:nvPr/>
      </p:nvGrpSpPr>
      <p:grpSpPr>
        <a:xfrm>
          <a:off x="0" y="0"/>
          <a:ext cx="0" cy="0"/>
          <a:chOff x="0" y="0"/>
          <a:chExt cx="0" cy="0"/>
        </a:xfrm>
      </p:grpSpPr>
      <p:sp>
        <p:nvSpPr>
          <p:cNvPr id="681" name="Google Shape;681;g32986548e1_0_3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2" name="Google Shape;682;g32986548e1_0_3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Some poorly-designed systems show error messages that are meant for the developers.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These type of error reports are unhelpful to the end users.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If you see a message like this, what do you do?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You would probably press the red X in the upper-right corner hoping that the box goes away.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In this case, the user should not be presented with the option to forcefully exit the application by pressing the quit button, unless it is the last option.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83" name="Google Shape;683;g32986548e1_0_30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9" name="Shape 689"/>
        <p:cNvGrpSpPr/>
        <p:nvPr/>
      </p:nvGrpSpPr>
      <p:grpSpPr>
        <a:xfrm>
          <a:off x="0" y="0"/>
          <a:ext cx="0" cy="0"/>
          <a:chOff x="0" y="0"/>
          <a:chExt cx="0" cy="0"/>
        </a:xfrm>
      </p:grpSpPr>
      <p:sp>
        <p:nvSpPr>
          <p:cNvPr id="690" name="Google Shape;690;g32986548e1_0_3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1" name="Google Shape;691;g32986548e1_0_3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Have you visited a webpage and seen an ASP error page instead?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A user should not see these types of error messages. </a:t>
            </a:r>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692" name="Google Shape;692;g32986548e1_0_3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8" name="Shape 698"/>
        <p:cNvGrpSpPr/>
        <p:nvPr/>
      </p:nvGrpSpPr>
      <p:grpSpPr>
        <a:xfrm>
          <a:off x="0" y="0"/>
          <a:ext cx="0" cy="0"/>
          <a:chOff x="0" y="0"/>
          <a:chExt cx="0" cy="0"/>
        </a:xfrm>
      </p:grpSpPr>
      <p:sp>
        <p:nvSpPr>
          <p:cNvPr id="699" name="Google Shape;699;g32986548e1_0_3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0" name="Google Shape;700;g32986548e1_0_3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Have you visited a webpage and seen an ASP error page instead?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A user should not see these types of error messages.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Instead, a better error message provides instructions to the user on how to proceed.</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01" name="Google Shape;701;g32986548e1_0_3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6" name="Shape 706"/>
        <p:cNvGrpSpPr/>
        <p:nvPr/>
      </p:nvGrpSpPr>
      <p:grpSpPr>
        <a:xfrm>
          <a:off x="0" y="0"/>
          <a:ext cx="0" cy="0"/>
          <a:chOff x="0" y="0"/>
          <a:chExt cx="0" cy="0"/>
        </a:xfrm>
      </p:grpSpPr>
      <p:sp>
        <p:nvSpPr>
          <p:cNvPr id="707" name="Google Shape;707;g32986548e1_0_3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g32986548e1_0_3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Let’s take a look at some difficult-to-use or confusing systems. Just to recap, a usable system is one that is easy to use.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709" name="Google Shape;709;g32986548e1_0_3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4" name="Shape 714"/>
        <p:cNvGrpSpPr/>
        <p:nvPr/>
      </p:nvGrpSpPr>
      <p:grpSpPr>
        <a:xfrm>
          <a:off x="0" y="0"/>
          <a:ext cx="0" cy="0"/>
          <a:chOff x="0" y="0"/>
          <a:chExt cx="0" cy="0"/>
        </a:xfrm>
      </p:grpSpPr>
      <p:sp>
        <p:nvSpPr>
          <p:cNvPr id="715" name="Google Shape;715;g32986548e1_0_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6" name="Google Shape;716;g32986548e1_0_3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Neither of these examples takes into consideration the user’s best interest.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While it is good to enforce strong passwords, there becomes a point where it no longer provides a benefit, or it causes a negative effect.</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Either the user will give up and find another website, or they will write the password down.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next example shows all of the possible options in the application to the user, rendering it unusable.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user needs to see a basic set of features to accomplish the task. Features are great, but developers can hide them in a settings page for the power users.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717" name="Google Shape;717;g32986548e1_0_3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5" name="Shape 725"/>
        <p:cNvGrpSpPr/>
        <p:nvPr/>
      </p:nvGrpSpPr>
      <p:grpSpPr>
        <a:xfrm>
          <a:off x="0" y="0"/>
          <a:ext cx="0" cy="0"/>
          <a:chOff x="0" y="0"/>
          <a:chExt cx="0" cy="0"/>
        </a:xfrm>
      </p:grpSpPr>
      <p:sp>
        <p:nvSpPr>
          <p:cNvPr id="726" name="Google Shape;726;g32986548e1_0_3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7" name="Google Shape;727;g32986548e1_0_3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Simplification can help users accomplish their task.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 parking meter on the left side resulted in frustrating users since they were getting ticketed. It wasn’t clear when they could or could not park in that space.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Creating a new label helped the users understand when they needed to pay.</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728" name="Google Shape;728;g32986548e1_0_3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6" name="Shape 736"/>
        <p:cNvGrpSpPr/>
        <p:nvPr/>
      </p:nvGrpSpPr>
      <p:grpSpPr>
        <a:xfrm>
          <a:off x="0" y="0"/>
          <a:ext cx="0" cy="0"/>
          <a:chOff x="0" y="0"/>
          <a:chExt cx="0" cy="0"/>
        </a:xfrm>
      </p:grpSpPr>
      <p:sp>
        <p:nvSpPr>
          <p:cNvPr id="737" name="Google Shape;737;g32986548e1_0_3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8" name="Google Shape;738;g32986548e1_0_3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How would you like to use this parking meter?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It lacks a logical flow of top to bottom, which is how readers of the Latin and Cyrillic alphabets would approach the machine.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We would want to start in Step 3, but then realize that we can’t.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739" name="Google Shape;739;g32986548e1_0_3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5" name="Shape 745"/>
        <p:cNvGrpSpPr/>
        <p:nvPr/>
      </p:nvGrpSpPr>
      <p:grpSpPr>
        <a:xfrm>
          <a:off x="0" y="0"/>
          <a:ext cx="0" cy="0"/>
          <a:chOff x="0" y="0"/>
          <a:chExt cx="0" cy="0"/>
        </a:xfrm>
      </p:grpSpPr>
      <p:sp>
        <p:nvSpPr>
          <p:cNvPr id="746" name="Google Shape;746;g32986548e1_0_3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7" name="Google Shape;747;g32986548e1_0_3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parking meter was so confusing that someone had to tape on printouts to help the users.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If you notice, the payment arrow points to the screen above instead of to the card reader to the left.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Users can figure out these machines, of course, but it takes cognitive effort and time to process the misguided information.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748" name="Google Shape;748;g32986548e1_0_3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4" name="Shape 754"/>
        <p:cNvGrpSpPr/>
        <p:nvPr/>
      </p:nvGrpSpPr>
      <p:grpSpPr>
        <a:xfrm>
          <a:off x="0" y="0"/>
          <a:ext cx="0" cy="0"/>
          <a:chOff x="0" y="0"/>
          <a:chExt cx="0" cy="0"/>
        </a:xfrm>
      </p:grpSpPr>
      <p:sp>
        <p:nvSpPr>
          <p:cNvPr id="755" name="Google Shape;755;g32986548e1_0_3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6" name="Google Shape;756;g32986548e1_0_3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parking meter was so confusing that someone had to tape on printouts to help the users.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If you notice, the payment arrow points to the screen above instead of to the card reader to the left.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Users can figure out these machines, of course, but it takes cognitive effort and time to process the misguided information.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57" name="Google Shape;757;g32986548e1_0_3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3" name="Shape 763"/>
        <p:cNvGrpSpPr/>
        <p:nvPr/>
      </p:nvGrpSpPr>
      <p:grpSpPr>
        <a:xfrm>
          <a:off x="0" y="0"/>
          <a:ext cx="0" cy="0"/>
          <a:chOff x="0" y="0"/>
          <a:chExt cx="0" cy="0"/>
        </a:xfrm>
      </p:grpSpPr>
      <p:sp>
        <p:nvSpPr>
          <p:cNvPr id="764" name="Google Shape;764;g32986548e1_0_3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g32986548e1_0_3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elevator panel leaves the user wondering which button will take them up or down. Which are the button pairs? Is the right square going to take you up or down? There is only one way to find out...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766" name="Google Shape;766;g32986548e1_0_3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2" name="Shape 772"/>
        <p:cNvGrpSpPr/>
        <p:nvPr/>
      </p:nvGrpSpPr>
      <p:grpSpPr>
        <a:xfrm>
          <a:off x="0" y="0"/>
          <a:ext cx="0" cy="0"/>
          <a:chOff x="0" y="0"/>
          <a:chExt cx="0" cy="0"/>
        </a:xfrm>
      </p:grpSpPr>
      <p:sp>
        <p:nvSpPr>
          <p:cNvPr id="773" name="Google Shape;773;g32986548e1_0_3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g32986548e1_0_3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Finally, a usable system should have a back button or an undo option.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Users commonly enter invalid data.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A system should expect this and provide a way to undo the data entry error, such as an edit field for already submitted data or a back button to fix the incorrect value.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Users do not like filling in a form only to find out they missed something and have to retype the data.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775" name="Google Shape;775;g32986548e1_0_3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1" name="Shape 781"/>
        <p:cNvGrpSpPr/>
        <p:nvPr/>
      </p:nvGrpSpPr>
      <p:grpSpPr>
        <a:xfrm>
          <a:off x="0" y="0"/>
          <a:ext cx="0" cy="0"/>
          <a:chOff x="0" y="0"/>
          <a:chExt cx="0" cy="0"/>
        </a:xfrm>
      </p:grpSpPr>
      <p:sp>
        <p:nvSpPr>
          <p:cNvPr id="782" name="Google Shape;782;g32986548e1_0_3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3" name="Google Shape;783;g32986548e1_0_3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In summary, systems are created to help people or they replace jobs once held by humans. </a:t>
            </a:r>
            <a:endParaRPr/>
          </a:p>
          <a:p>
            <a:pPr indent="-171450" lvl="1" marL="6286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For example, a driver puts money into a parking meter instead of paying an attendant.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However, users face many obstacles due to system requirements.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Some of these are real requirements and unavoidable, but other ones are not necessary, and therefore avoidable.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HCI strives to create ways for people to use systems in ways that are easy.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These usable systems should be easy to learn, easy to use, and free of errors.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784" name="Google Shape;784;g32986548e1_0_39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4" name="Shape 14"/>
        <p:cNvGrpSpPr/>
        <p:nvPr/>
      </p:nvGrpSpPr>
      <p:grpSpPr>
        <a:xfrm>
          <a:off x="0" y="0"/>
          <a:ext cx="0" cy="0"/>
          <a:chOff x="0" y="0"/>
          <a:chExt cx="0" cy="0"/>
        </a:xfrm>
      </p:grpSpPr>
      <p:sp>
        <p:nvSpPr>
          <p:cNvPr id="15" name="Google Shape;15;p2"/>
          <p:cNvSpPr txBox="1"/>
          <p:nvPr>
            <p:ph type="title"/>
          </p:nvPr>
        </p:nvSpPr>
        <p:spPr>
          <a:xfrm>
            <a:off x="612648"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 name="Google Shape;16;p2"/>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7" name="Google Shape;17;p2"/>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8" name="Google Shape;18;p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19" name="Google Shape;19;p2"/>
          <p:cNvSpPr txBox="1"/>
          <p:nvPr>
            <p:ph idx="1" type="body"/>
          </p:nvPr>
        </p:nvSpPr>
        <p:spPr>
          <a:xfrm>
            <a:off x="612648" y="1200150"/>
            <a:ext cx="8153400" cy="3372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sz="2200" u="none" cap="none" strike="noStrike">
                <a:solidFill>
                  <a:schemeClr val="dk1"/>
                </a:solidFill>
                <a:latin typeface="Questrial"/>
                <a:ea typeface="Questrial"/>
                <a:cs typeface="Questrial"/>
                <a:sym typeface="Questrial"/>
              </a:defRPr>
            </a:lvl1pPr>
            <a:lvl2pPr indent="-342900" lvl="1" marL="914400" marR="0" rtl="0" algn="l">
              <a:lnSpc>
                <a:spcPct val="100000"/>
              </a:lnSpc>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lnSpc>
                <a:spcPct val="100000"/>
              </a:lnSpc>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lnSpc>
                <a:spcPct val="100000"/>
              </a:lnSpc>
              <a:spcBef>
                <a:spcPts val="40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4pPr>
            <a:lvl5pPr indent="-317500" lvl="4" marL="2286000" marR="0" rtl="0" algn="l">
              <a:lnSpc>
                <a:spcPct val="100000"/>
              </a:lnSpc>
              <a:spcBef>
                <a:spcPts val="40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5pPr>
            <a:lvl6pPr indent="-317500" lvl="5" marL="2743200" marR="0" rtl="0" algn="l">
              <a:lnSpc>
                <a:spcPct val="100000"/>
              </a:lnSpc>
              <a:spcBef>
                <a:spcPts val="360"/>
              </a:spcBef>
              <a:spcAft>
                <a:spcPts val="0"/>
              </a:spcAft>
              <a:buClr>
                <a:schemeClr val="accent1"/>
              </a:buClr>
              <a:buSzPts val="1400"/>
              <a:buFont typeface="Noto Sans Symbols"/>
              <a:buChar char="▪"/>
              <a:defRPr b="0" i="0" sz="1400" u="none" cap="none" strike="noStrike">
                <a:solidFill>
                  <a:schemeClr val="dk1"/>
                </a:solidFill>
                <a:latin typeface="Questrial"/>
                <a:ea typeface="Questrial"/>
                <a:cs typeface="Questrial"/>
                <a:sym typeface="Questrial"/>
              </a:defRPr>
            </a:lvl6pPr>
            <a:lvl7pPr indent="-317500" lvl="6" marL="3200400" marR="0" rtl="0" algn="l">
              <a:lnSpc>
                <a:spcPct val="100000"/>
              </a:lnSpc>
              <a:spcBef>
                <a:spcPts val="360"/>
              </a:spcBef>
              <a:spcAft>
                <a:spcPts val="0"/>
              </a:spcAft>
              <a:buClr>
                <a:schemeClr val="accent2"/>
              </a:buClr>
              <a:buSzPts val="1400"/>
              <a:buFont typeface="Noto Sans Symbols"/>
              <a:buChar char="▪"/>
              <a:defRPr b="0" i="0" sz="1400" u="none" cap="none" strike="noStrike">
                <a:solidFill>
                  <a:schemeClr val="dk1"/>
                </a:solidFill>
                <a:latin typeface="Questrial"/>
                <a:ea typeface="Questrial"/>
                <a:cs typeface="Questrial"/>
                <a:sym typeface="Questrial"/>
              </a:defRPr>
            </a:lvl7pPr>
            <a:lvl8pPr indent="-317500" lvl="7" marL="3657600" marR="0" rtl="0" algn="l">
              <a:lnSpc>
                <a:spcPct val="100000"/>
              </a:lnSpc>
              <a:spcBef>
                <a:spcPts val="36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8pPr>
            <a:lvl9pPr indent="-317500" lvl="8" marL="4114800" marR="0" rtl="0" algn="l">
              <a:lnSpc>
                <a:spcPct val="100000"/>
              </a:lnSpc>
              <a:spcBef>
                <a:spcPts val="36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blipFill rotWithShape="1">
          <a:blip r:embed="rId2">
            <a:alphaModFix/>
          </a:blip>
          <a:tile algn="tl" flip="none" tx="0" sx="100000" ty="0" sy="100000"/>
        </a:blipFill>
      </p:bgPr>
    </p:bg>
    <p:spTree>
      <p:nvGrpSpPr>
        <p:cNvPr id="20" name="Shape 20"/>
        <p:cNvGrpSpPr/>
        <p:nvPr/>
      </p:nvGrpSpPr>
      <p:grpSpPr>
        <a:xfrm>
          <a:off x="0" y="0"/>
          <a:ext cx="0" cy="0"/>
          <a:chOff x="0" y="0"/>
          <a:chExt cx="0" cy="0"/>
        </a:xfrm>
      </p:grpSpPr>
      <p:sp>
        <p:nvSpPr>
          <p:cNvPr id="21" name="Google Shape;21;p3"/>
          <p:cNvSpPr txBox="1"/>
          <p:nvPr>
            <p:ph idx="1" type="body"/>
          </p:nvPr>
        </p:nvSpPr>
        <p:spPr>
          <a:xfrm>
            <a:off x="1371601" y="2057400"/>
            <a:ext cx="7123200" cy="12549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u="none" cap="none" strike="noStrike">
                <a:solidFill>
                  <a:schemeClr val="dk2"/>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800"/>
              <a:buFont typeface="Noto Sans Symbols"/>
              <a:buNone/>
              <a:defRPr b="0" i="0" sz="1800" u="none" cap="none" strike="noStrike">
                <a:solidFill>
                  <a:srgbClr val="888888"/>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600" u="none" cap="none" strike="noStrike">
                <a:solidFill>
                  <a:srgbClr val="888888"/>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1400" u="none" cap="none" strike="noStrike">
                <a:solidFill>
                  <a:srgbClr val="888888"/>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1400" u="none" cap="none" strike="noStrike">
                <a:solidFill>
                  <a:srgbClr val="888888"/>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22" name="Google Shape;22;p3"/>
          <p:cNvSpPr/>
          <p:nvPr/>
        </p:nvSpPr>
        <p:spPr>
          <a:xfrm>
            <a:off x="0" y="1143000"/>
            <a:ext cx="9144000" cy="857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3" name="Google Shape;23;p3"/>
          <p:cNvSpPr/>
          <p:nvPr/>
        </p:nvSpPr>
        <p:spPr>
          <a:xfrm>
            <a:off x="0" y="1200150"/>
            <a:ext cx="1295400" cy="7428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4" name="Google Shape;24;p3"/>
          <p:cNvSpPr/>
          <p:nvPr/>
        </p:nvSpPr>
        <p:spPr>
          <a:xfrm>
            <a:off x="1371600" y="1200150"/>
            <a:ext cx="7772400" cy="742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5" name="Google Shape;25;p3"/>
          <p:cNvSpPr txBox="1"/>
          <p:nvPr>
            <p:ph type="title"/>
          </p:nvPr>
        </p:nvSpPr>
        <p:spPr>
          <a:xfrm>
            <a:off x="1371600" y="1200150"/>
            <a:ext cx="76200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rgbClr val="FFFFFF"/>
              </a:buClr>
              <a:buSzPts val="3000"/>
              <a:buFont typeface="Questrial"/>
              <a:buNone/>
              <a:defRPr b="0" i="0" u="none" cap="none" strike="noStrike">
                <a:solidFill>
                  <a:srgbClr val="FFFFFF"/>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6" name="Google Shape;26;p3"/>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27" name="Google Shape;27;p3"/>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28" name="Google Shape;28;p3"/>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ext" type="tx">
  <p:cSld name="TITLE_AND_BODY">
    <p:spTree>
      <p:nvGrpSpPr>
        <p:cNvPr id="29" name="Shape 29"/>
        <p:cNvGrpSpPr/>
        <p:nvPr/>
      </p:nvGrpSpPr>
      <p:grpSpPr>
        <a:xfrm>
          <a:off x="0" y="0"/>
          <a:ext cx="0" cy="0"/>
          <a:chOff x="0" y="0"/>
          <a:chExt cx="0" cy="0"/>
        </a:xfrm>
      </p:grpSpPr>
      <p:sp>
        <p:nvSpPr>
          <p:cNvPr id="30" name="Google Shape;30;p4"/>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1" name="Google Shape;31;p4"/>
          <p:cNvSpPr txBox="1"/>
          <p:nvPr>
            <p:ph idx="1" type="body"/>
          </p:nvPr>
        </p:nvSpPr>
        <p:spPr>
          <a:xfrm>
            <a:off x="612648" y="1200150"/>
            <a:ext cx="8153400" cy="33948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Char char="◻"/>
              <a:defRPr b="0" i="0" sz="220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5pPr>
            <a:lvl6pPr indent="-317500" lvl="5" marL="2743200" marR="0" rtl="0" algn="l">
              <a:spcBef>
                <a:spcPts val="360"/>
              </a:spcBef>
              <a:spcAft>
                <a:spcPts val="0"/>
              </a:spcAft>
              <a:buClr>
                <a:schemeClr val="accent1"/>
              </a:buClr>
              <a:buSzPts val="1400"/>
              <a:buFont typeface="Noto Sans Symbols"/>
              <a:buChar char="▪"/>
              <a:defRPr b="0" i="0" sz="140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sz="140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9pPr>
          </a:lstStyle>
          <a:p/>
        </p:txBody>
      </p:sp>
      <p:sp>
        <p:nvSpPr>
          <p:cNvPr id="32" name="Google Shape;32;p4"/>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3" name="Google Shape;33;p4"/>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4" name="Google Shape;34;p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5" name="Shape 35"/>
        <p:cNvGrpSpPr/>
        <p:nvPr/>
      </p:nvGrpSpPr>
      <p:grpSpPr>
        <a:xfrm>
          <a:off x="0" y="0"/>
          <a:ext cx="0" cy="0"/>
          <a:chOff x="0" y="0"/>
          <a:chExt cx="0" cy="0"/>
        </a:xfrm>
      </p:grpSpPr>
      <p:sp>
        <p:nvSpPr>
          <p:cNvPr id="36" name="Google Shape;36;p5"/>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7" name="Google Shape;37;p5"/>
          <p:cNvSpPr txBox="1"/>
          <p:nvPr>
            <p:ph idx="1" type="body"/>
          </p:nvPr>
        </p:nvSpPr>
        <p:spPr>
          <a:xfrm>
            <a:off x="609600" y="1192175"/>
            <a:ext cx="3886200" cy="3429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30200" lvl="5" marL="2743200" marR="0" rtl="0" algn="l">
              <a:spcBef>
                <a:spcPts val="360"/>
              </a:spcBef>
              <a:spcAft>
                <a:spcPts val="0"/>
              </a:spcAft>
              <a:buClr>
                <a:schemeClr val="accent1"/>
              </a:buClr>
              <a:buSzPts val="1600"/>
              <a:buFont typeface="Noto Sans Symbols"/>
              <a:buChar char="▪"/>
              <a:defRPr b="0" i="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38" name="Google Shape;38;p5"/>
          <p:cNvSpPr txBox="1"/>
          <p:nvPr>
            <p:ph idx="2" type="body"/>
          </p:nvPr>
        </p:nvSpPr>
        <p:spPr>
          <a:xfrm>
            <a:off x="4844901" y="1192175"/>
            <a:ext cx="3886200" cy="3429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17500" lvl="5" marL="2743200" marR="0" rtl="0" algn="l">
              <a:spcBef>
                <a:spcPts val="360"/>
              </a:spcBef>
              <a:spcAft>
                <a:spcPts val="0"/>
              </a:spcAft>
              <a:buClr>
                <a:schemeClr val="accent1"/>
              </a:buClr>
              <a:buSzPts val="1400"/>
              <a:buFont typeface="Noto Sans Symbols"/>
              <a:buChar char="▪"/>
              <a:defRPr b="0" i="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39" name="Google Shape;39;p5"/>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40" name="Google Shape;40;p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41" name="Google Shape;41;p5"/>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dk2"/>
        </a:solidFill>
      </p:bgPr>
    </p:bg>
    <p:spTree>
      <p:nvGrpSpPr>
        <p:cNvPr id="42" name="Shape 42"/>
        <p:cNvGrpSpPr/>
        <p:nvPr/>
      </p:nvGrpSpPr>
      <p:grpSpPr>
        <a:xfrm>
          <a:off x="0" y="0"/>
          <a:ext cx="0" cy="0"/>
          <a:chOff x="0" y="0"/>
          <a:chExt cx="0" cy="0"/>
        </a:xfrm>
      </p:grpSpPr>
      <p:sp>
        <p:nvSpPr>
          <p:cNvPr id="43" name="Google Shape;43;p6"/>
          <p:cNvSpPr/>
          <p:nvPr/>
        </p:nvSpPr>
        <p:spPr>
          <a:xfrm>
            <a:off x="0" y="4478274"/>
            <a:ext cx="9144000" cy="6651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4" name="Google Shape;44;p6"/>
          <p:cNvSpPr/>
          <p:nvPr/>
        </p:nvSpPr>
        <p:spPr>
          <a:xfrm>
            <a:off x="-9144" y="4539996"/>
            <a:ext cx="2249400" cy="534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5" name="Google Shape;45;p6"/>
          <p:cNvSpPr/>
          <p:nvPr/>
        </p:nvSpPr>
        <p:spPr>
          <a:xfrm>
            <a:off x="2359152" y="4533138"/>
            <a:ext cx="6784800" cy="53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6" name="Google Shape;46;p6"/>
          <p:cNvSpPr txBox="1"/>
          <p:nvPr>
            <p:ph type="ctrTitle"/>
          </p:nvPr>
        </p:nvSpPr>
        <p:spPr>
          <a:xfrm>
            <a:off x="2362200" y="3028950"/>
            <a:ext cx="6477000" cy="137160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Clr>
                <a:schemeClr val="lt2"/>
              </a:buClr>
              <a:buSzPts val="3000"/>
              <a:buFont typeface="Questrial"/>
              <a:buNone/>
              <a:defRPr b="0" i="0" sz="4400" u="none" cap="none" strike="noStrike">
                <a:solidFill>
                  <a:schemeClr val="lt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7" name="Google Shape;47;p6"/>
          <p:cNvSpPr txBox="1"/>
          <p:nvPr>
            <p:ph idx="1" type="subTitle"/>
          </p:nvPr>
        </p:nvSpPr>
        <p:spPr>
          <a:xfrm>
            <a:off x="2362200" y="4537528"/>
            <a:ext cx="6705600" cy="514500"/>
          </a:xfrm>
          <a:prstGeom prst="rect">
            <a:avLst/>
          </a:prstGeom>
          <a:noFill/>
          <a:ln>
            <a:noFill/>
          </a:ln>
        </p:spPr>
        <p:txBody>
          <a:bodyPr anchorCtr="0" anchor="ctr" bIns="91425" lIns="91425" spcFirstLastPara="1" rIns="91425" wrap="square" tIns="91425"/>
          <a:lstStyle>
            <a:lvl1pPr indent="0" lvl="0" marL="0" marR="0" rtl="0" algn="l">
              <a:spcBef>
                <a:spcPts val="700"/>
              </a:spcBef>
              <a:spcAft>
                <a:spcPts val="0"/>
              </a:spcAft>
              <a:buClr>
                <a:schemeClr val="accent2"/>
              </a:buClr>
              <a:buSzPts val="2200"/>
              <a:buFont typeface="Noto Sans Symbols"/>
              <a:buNone/>
              <a:defRPr b="0" i="0" sz="2600" u="none" cap="none" strike="noStrike">
                <a:solidFill>
                  <a:srgbClr val="FFFFFF"/>
                </a:solidFill>
                <a:latin typeface="Questrial"/>
                <a:ea typeface="Questrial"/>
                <a:cs typeface="Questrial"/>
                <a:sym typeface="Questrial"/>
              </a:defRPr>
            </a:lvl1pPr>
            <a:lvl2pPr indent="0" lvl="1" marL="457200" marR="0" rtl="0" algn="ctr">
              <a:spcBef>
                <a:spcPts val="550"/>
              </a:spcBef>
              <a:spcAft>
                <a:spcPts val="0"/>
              </a:spcAft>
              <a:buClr>
                <a:schemeClr val="accent1"/>
              </a:buClr>
              <a:buSzPts val="1800"/>
              <a:buFont typeface="Noto Sans Symbols"/>
              <a:buNone/>
              <a:defRPr b="0" i="0" sz="2600" u="none" cap="none" strike="noStrike">
                <a:solidFill>
                  <a:schemeClr val="lt1"/>
                </a:solidFill>
                <a:latin typeface="Questrial"/>
                <a:ea typeface="Questrial"/>
                <a:cs typeface="Questrial"/>
                <a:sym typeface="Questrial"/>
              </a:defRPr>
            </a:lvl2pPr>
            <a:lvl3pPr indent="0" lvl="2" marL="914400" marR="0" rtl="0" algn="ctr">
              <a:spcBef>
                <a:spcPts val="500"/>
              </a:spcBef>
              <a:spcAft>
                <a:spcPts val="0"/>
              </a:spcAft>
              <a:buClr>
                <a:schemeClr val="accent2"/>
              </a:buClr>
              <a:buSzPts val="1600"/>
              <a:buFont typeface="Noto Sans Symbols"/>
              <a:buNone/>
              <a:defRPr b="0" i="0" sz="2300" u="none" cap="none" strike="noStrike">
                <a:solidFill>
                  <a:schemeClr val="lt1"/>
                </a:solidFill>
                <a:latin typeface="Questrial"/>
                <a:ea typeface="Questrial"/>
                <a:cs typeface="Questrial"/>
                <a:sym typeface="Questrial"/>
              </a:defRPr>
            </a:lvl3pPr>
            <a:lvl4pPr indent="0" lvl="3" marL="1371600" marR="0" rtl="0" algn="ctr">
              <a:spcBef>
                <a:spcPts val="400"/>
              </a:spcBef>
              <a:spcAft>
                <a:spcPts val="0"/>
              </a:spcAft>
              <a:buClr>
                <a:schemeClr val="accent3"/>
              </a:buClr>
              <a:buSzPts val="1400"/>
              <a:buFont typeface="Noto Sans Symbols"/>
              <a:buNone/>
              <a:defRPr b="0" i="0" sz="2000" u="none" cap="none" strike="noStrike">
                <a:solidFill>
                  <a:schemeClr val="lt1"/>
                </a:solidFill>
                <a:latin typeface="Questrial"/>
                <a:ea typeface="Questrial"/>
                <a:cs typeface="Questrial"/>
                <a:sym typeface="Questrial"/>
              </a:defRPr>
            </a:lvl4pPr>
            <a:lvl5pPr indent="0" lvl="4" marL="1828800" marR="0" rtl="0" algn="ctr">
              <a:spcBef>
                <a:spcPts val="400"/>
              </a:spcBef>
              <a:spcAft>
                <a:spcPts val="0"/>
              </a:spcAft>
              <a:buClr>
                <a:schemeClr val="accent4"/>
              </a:buClr>
              <a:buSzPts val="1400"/>
              <a:buFont typeface="Noto Sans Symbols"/>
              <a:buNone/>
              <a:defRPr b="0" i="0" sz="2000" u="none" cap="none" strike="noStrike">
                <a:solidFill>
                  <a:schemeClr val="lt1"/>
                </a:solidFill>
                <a:latin typeface="Questrial"/>
                <a:ea typeface="Questrial"/>
                <a:cs typeface="Questrial"/>
                <a:sym typeface="Questrial"/>
              </a:defRPr>
            </a:lvl5pPr>
            <a:lvl6pPr indent="0" lvl="5" marL="2286000" marR="0" rtl="0" algn="ctr">
              <a:spcBef>
                <a:spcPts val="360"/>
              </a:spcBef>
              <a:spcAft>
                <a:spcPts val="0"/>
              </a:spcAft>
              <a:buClr>
                <a:schemeClr val="accent1"/>
              </a:buClr>
              <a:buSzPts val="1400"/>
              <a:buFont typeface="Noto Sans Symbols"/>
              <a:buNone/>
              <a:defRPr b="0" i="0" sz="1800" u="none" cap="none" strike="noStrike">
                <a:solidFill>
                  <a:schemeClr val="lt1"/>
                </a:solidFill>
                <a:latin typeface="Questrial"/>
                <a:ea typeface="Questrial"/>
                <a:cs typeface="Questrial"/>
                <a:sym typeface="Questrial"/>
              </a:defRPr>
            </a:lvl6pPr>
            <a:lvl7pPr indent="0" lvl="6" marL="2743200" marR="0" rtl="0" algn="ctr">
              <a:spcBef>
                <a:spcPts val="360"/>
              </a:spcBef>
              <a:spcAft>
                <a:spcPts val="0"/>
              </a:spcAft>
              <a:buClr>
                <a:schemeClr val="accent2"/>
              </a:buClr>
              <a:buSzPts val="1700"/>
              <a:buFont typeface="Noto Sans Symbols"/>
              <a:buNone/>
              <a:defRPr b="0" i="0" sz="1800" u="none" cap="none" strike="noStrike">
                <a:solidFill>
                  <a:schemeClr val="lt1"/>
                </a:solidFill>
                <a:latin typeface="Questrial"/>
                <a:ea typeface="Questrial"/>
                <a:cs typeface="Questrial"/>
                <a:sym typeface="Questrial"/>
              </a:defRPr>
            </a:lvl7pPr>
            <a:lvl8pPr indent="0" lvl="7" marL="3200400" marR="0" rtl="0" algn="ctr">
              <a:spcBef>
                <a:spcPts val="360"/>
              </a:spcBef>
              <a:spcAft>
                <a:spcPts val="0"/>
              </a:spcAft>
              <a:buClr>
                <a:schemeClr val="accent3"/>
              </a:buClr>
              <a:buSzPts val="1400"/>
              <a:buFont typeface="Noto Sans Symbols"/>
              <a:buNone/>
              <a:defRPr b="0" i="0" sz="1800" u="none" cap="none" strike="noStrike">
                <a:solidFill>
                  <a:schemeClr val="lt1"/>
                </a:solidFill>
                <a:latin typeface="Questrial"/>
                <a:ea typeface="Questrial"/>
                <a:cs typeface="Questrial"/>
                <a:sym typeface="Questrial"/>
              </a:defRPr>
            </a:lvl8pPr>
            <a:lvl9pPr indent="0" lvl="8" marL="3657600" marR="0" rtl="0" algn="ctr">
              <a:spcBef>
                <a:spcPts val="360"/>
              </a:spcBef>
              <a:spcAft>
                <a:spcPts val="0"/>
              </a:spcAft>
              <a:buClr>
                <a:schemeClr val="accent4"/>
              </a:buClr>
              <a:buSzPts val="1400"/>
              <a:buFont typeface="Noto Sans Symbols"/>
              <a:buNone/>
              <a:defRPr b="0" i="0" sz="1800" u="none" cap="none" strike="noStrike">
                <a:solidFill>
                  <a:schemeClr val="lt1"/>
                </a:solidFill>
                <a:latin typeface="Questrial"/>
                <a:ea typeface="Questrial"/>
                <a:cs typeface="Questrial"/>
                <a:sym typeface="Questrial"/>
              </a:defRPr>
            </a:lvl9pPr>
          </a:lstStyle>
          <a:p/>
        </p:txBody>
      </p:sp>
      <p:sp>
        <p:nvSpPr>
          <p:cNvPr id="48" name="Google Shape;48;p6"/>
          <p:cNvSpPr txBox="1"/>
          <p:nvPr>
            <p:ph idx="10" type="dt"/>
          </p:nvPr>
        </p:nvSpPr>
        <p:spPr>
          <a:xfrm>
            <a:off x="76200" y="4551524"/>
            <a:ext cx="2057400" cy="5145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2000" u="none" cap="none" strike="noStrike">
                <a:solidFill>
                  <a:srgbClr val="FFFFFF"/>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49" name="Google Shape;49;p6"/>
          <p:cNvSpPr txBox="1"/>
          <p:nvPr>
            <p:ph idx="11" type="ftr"/>
          </p:nvPr>
        </p:nvSpPr>
        <p:spPr>
          <a:xfrm>
            <a:off x="2085393" y="177404"/>
            <a:ext cx="58674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lt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50" name="Google Shape;50;p6"/>
          <p:cNvSpPr txBox="1"/>
          <p:nvPr>
            <p:ph idx="12" type="sldNum"/>
          </p:nvPr>
        </p:nvSpPr>
        <p:spPr>
          <a:xfrm>
            <a:off x="8001000" y="171450"/>
            <a:ext cx="838200" cy="285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chemeClr val="lt2"/>
                </a:solidFill>
                <a:latin typeface="Questrial"/>
                <a:ea typeface="Questrial"/>
                <a:cs typeface="Questrial"/>
                <a:sym typeface="Questrial"/>
              </a:defRPr>
            </a:lvl1pPr>
            <a:lvl2pPr indent="0" lvl="1" marL="0" marR="0" rtl="0" algn="ctr">
              <a:spcBef>
                <a:spcPts val="0"/>
              </a:spcBef>
              <a:buNone/>
              <a:defRPr b="1" i="0" sz="1400" u="none" cap="none" strike="noStrike">
                <a:solidFill>
                  <a:schemeClr val="lt2"/>
                </a:solidFill>
                <a:latin typeface="Questrial"/>
                <a:ea typeface="Questrial"/>
                <a:cs typeface="Questrial"/>
                <a:sym typeface="Questrial"/>
              </a:defRPr>
            </a:lvl2pPr>
            <a:lvl3pPr indent="0" lvl="2" marL="0" marR="0" rtl="0" algn="ctr">
              <a:spcBef>
                <a:spcPts val="0"/>
              </a:spcBef>
              <a:buNone/>
              <a:defRPr b="1" i="0" sz="1400" u="none" cap="none" strike="noStrike">
                <a:solidFill>
                  <a:schemeClr val="lt2"/>
                </a:solidFill>
                <a:latin typeface="Questrial"/>
                <a:ea typeface="Questrial"/>
                <a:cs typeface="Questrial"/>
                <a:sym typeface="Questrial"/>
              </a:defRPr>
            </a:lvl3pPr>
            <a:lvl4pPr indent="0" lvl="3" marL="0" marR="0" rtl="0" algn="ctr">
              <a:spcBef>
                <a:spcPts val="0"/>
              </a:spcBef>
              <a:buNone/>
              <a:defRPr b="1" i="0" sz="1400" u="none" cap="none" strike="noStrike">
                <a:solidFill>
                  <a:schemeClr val="lt2"/>
                </a:solidFill>
                <a:latin typeface="Questrial"/>
                <a:ea typeface="Questrial"/>
                <a:cs typeface="Questrial"/>
                <a:sym typeface="Questrial"/>
              </a:defRPr>
            </a:lvl4pPr>
            <a:lvl5pPr indent="0" lvl="4" marL="0" marR="0" rtl="0" algn="ctr">
              <a:spcBef>
                <a:spcPts val="0"/>
              </a:spcBef>
              <a:buNone/>
              <a:defRPr b="1" i="0" sz="1400" u="none" cap="none" strike="noStrike">
                <a:solidFill>
                  <a:schemeClr val="lt2"/>
                </a:solidFill>
                <a:latin typeface="Questrial"/>
                <a:ea typeface="Questrial"/>
                <a:cs typeface="Questrial"/>
                <a:sym typeface="Questrial"/>
              </a:defRPr>
            </a:lvl5pPr>
            <a:lvl6pPr indent="0" lvl="5" marL="0" marR="0" rtl="0" algn="ctr">
              <a:spcBef>
                <a:spcPts val="0"/>
              </a:spcBef>
              <a:buNone/>
              <a:defRPr b="1" i="0" sz="1400" u="none" cap="none" strike="noStrike">
                <a:solidFill>
                  <a:schemeClr val="lt2"/>
                </a:solidFill>
                <a:latin typeface="Questrial"/>
                <a:ea typeface="Questrial"/>
                <a:cs typeface="Questrial"/>
                <a:sym typeface="Questrial"/>
              </a:defRPr>
            </a:lvl6pPr>
            <a:lvl7pPr indent="0" lvl="6" marL="0" marR="0" rtl="0" algn="ctr">
              <a:spcBef>
                <a:spcPts val="0"/>
              </a:spcBef>
              <a:buNone/>
              <a:defRPr b="1" i="0" sz="1400" u="none" cap="none" strike="noStrike">
                <a:solidFill>
                  <a:schemeClr val="lt2"/>
                </a:solidFill>
                <a:latin typeface="Questrial"/>
                <a:ea typeface="Questrial"/>
                <a:cs typeface="Questrial"/>
                <a:sym typeface="Questrial"/>
              </a:defRPr>
            </a:lvl7pPr>
            <a:lvl8pPr indent="0" lvl="7" marL="0" marR="0" rtl="0" algn="ctr">
              <a:spcBef>
                <a:spcPts val="0"/>
              </a:spcBef>
              <a:buNone/>
              <a:defRPr b="1" i="0" sz="1400" u="none" cap="none" strike="noStrike">
                <a:solidFill>
                  <a:schemeClr val="lt2"/>
                </a:solidFill>
                <a:latin typeface="Questrial"/>
                <a:ea typeface="Questrial"/>
                <a:cs typeface="Questrial"/>
                <a:sym typeface="Questrial"/>
              </a:defRPr>
            </a:lvl8pPr>
            <a:lvl9pPr indent="0" lvl="8" marL="0" marR="0" rtl="0" algn="ctr">
              <a:spcBef>
                <a:spcPts val="0"/>
              </a:spcBef>
              <a:buNone/>
              <a:defRPr b="1" i="0" sz="1400" u="none" cap="none" strike="noStrike">
                <a:solidFill>
                  <a:schemeClr val="lt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51" name="Shape 51"/>
        <p:cNvGrpSpPr/>
        <p:nvPr/>
      </p:nvGrpSpPr>
      <p:grpSpPr>
        <a:xfrm>
          <a:off x="0" y="0"/>
          <a:ext cx="0" cy="0"/>
          <a:chOff x="0" y="0"/>
          <a:chExt cx="0" cy="0"/>
        </a:xfrm>
      </p:grpSpPr>
      <p:sp>
        <p:nvSpPr>
          <p:cNvPr id="52" name="Google Shape;52;p7"/>
          <p:cNvSpPr txBox="1"/>
          <p:nvPr>
            <p:ph type="title"/>
          </p:nvPr>
        </p:nvSpPr>
        <p:spPr>
          <a:xfrm>
            <a:off x="533400" y="204787"/>
            <a:ext cx="8153400" cy="652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3" name="Google Shape;53;p7"/>
          <p:cNvSpPr txBox="1"/>
          <p:nvPr>
            <p:ph idx="1" type="body"/>
          </p:nvPr>
        </p:nvSpPr>
        <p:spPr>
          <a:xfrm>
            <a:off x="609600" y="1828800"/>
            <a:ext cx="3886200" cy="26859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4" name="Google Shape;54;p7"/>
          <p:cNvSpPr txBox="1"/>
          <p:nvPr>
            <p:ph idx="2" type="body"/>
          </p:nvPr>
        </p:nvSpPr>
        <p:spPr>
          <a:xfrm>
            <a:off x="4800600" y="1828800"/>
            <a:ext cx="3886200" cy="26859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5" name="Google Shape;55;p7"/>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6" name="Google Shape;56;p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57" name="Google Shape;57;p7"/>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8" name="Google Shape;58;p7"/>
          <p:cNvSpPr txBox="1"/>
          <p:nvPr>
            <p:ph idx="3" type="body"/>
          </p:nvPr>
        </p:nvSpPr>
        <p:spPr>
          <a:xfrm>
            <a:off x="609600" y="1314450"/>
            <a:ext cx="3886200" cy="480000"/>
          </a:xfrm>
          <a:prstGeom prst="rect">
            <a:avLst/>
          </a:prstGeom>
          <a:solidFill>
            <a:schemeClr val="accent2"/>
          </a:solidFill>
          <a:ln>
            <a:noFill/>
          </a:ln>
        </p:spPr>
        <p:txBody>
          <a:bodyPr anchorCtr="0" anchor="ctr"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9" name="Google Shape;59;p7"/>
          <p:cNvSpPr txBox="1"/>
          <p:nvPr>
            <p:ph idx="4" type="body"/>
          </p:nvPr>
        </p:nvSpPr>
        <p:spPr>
          <a:xfrm>
            <a:off x="4800600" y="1314450"/>
            <a:ext cx="3886200" cy="480000"/>
          </a:xfrm>
          <a:prstGeom prst="rect">
            <a:avLst/>
          </a:prstGeom>
          <a:solidFill>
            <a:schemeClr val="accent4"/>
          </a:solidFill>
          <a:ln>
            <a:noFill/>
          </a:ln>
        </p:spPr>
        <p:txBody>
          <a:bodyPr anchorCtr="0" anchor="ctr"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0" name="Shape 60"/>
        <p:cNvGrpSpPr/>
        <p:nvPr/>
      </p:nvGrpSpPr>
      <p:grpSpPr>
        <a:xfrm>
          <a:off x="0" y="0"/>
          <a:ext cx="0" cy="0"/>
          <a:chOff x="0" y="0"/>
          <a:chExt cx="0" cy="0"/>
        </a:xfrm>
      </p:grpSpPr>
      <p:sp>
        <p:nvSpPr>
          <p:cNvPr id="61" name="Google Shape;61;p8"/>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2" name="Google Shape;62;p8"/>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3" name="Google Shape;63;p8"/>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4" name="Google Shape;64;p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howMasterSp="0" type="blank">
  <p:cSld name="BLANK">
    <p:spTree>
      <p:nvGrpSpPr>
        <p:cNvPr id="65" name="Shape 65"/>
        <p:cNvGrpSpPr/>
        <p:nvPr/>
      </p:nvGrpSpPr>
      <p:grpSpPr>
        <a:xfrm>
          <a:off x="0" y="0"/>
          <a:ext cx="0" cy="0"/>
          <a:chOff x="0" y="0"/>
          <a:chExt cx="0" cy="0"/>
        </a:xfrm>
      </p:grpSpPr>
      <p:sp>
        <p:nvSpPr>
          <p:cNvPr id="66" name="Google Shape;66;p9"/>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7" name="Google Shape;67;p9"/>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8" name="Google Shape;68;p9"/>
          <p:cNvSpPr txBox="1"/>
          <p:nvPr>
            <p:ph idx="12" type="sldNum"/>
          </p:nvPr>
        </p:nvSpPr>
        <p:spPr>
          <a:xfrm>
            <a:off x="0" y="4686300"/>
            <a:ext cx="533400" cy="285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4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4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4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4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4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4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4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4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9" name="Shape 69"/>
        <p:cNvGrpSpPr/>
        <p:nvPr/>
      </p:nvGrpSpPr>
      <p:grpSpPr>
        <a:xfrm>
          <a:off x="0" y="0"/>
          <a:ext cx="0" cy="0"/>
          <a:chOff x="0" y="0"/>
          <a:chExt cx="0" cy="0"/>
        </a:xfrm>
      </p:grpSpPr>
      <p:sp>
        <p:nvSpPr>
          <p:cNvPr id="70" name="Google Shape;70;p10"/>
          <p:cNvSpPr txBox="1"/>
          <p:nvPr>
            <p:ph type="title"/>
          </p:nvPr>
        </p:nvSpPr>
        <p:spPr>
          <a:xfrm>
            <a:off x="609600" y="204787"/>
            <a:ext cx="8077200" cy="652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1" name="Google Shape;71;p10"/>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2" name="Google Shape;72;p10"/>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3" name="Google Shape;73;p1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74" name="Google Shape;74;p10"/>
          <p:cNvSpPr txBox="1"/>
          <p:nvPr>
            <p:ph idx="1" type="body"/>
          </p:nvPr>
        </p:nvSpPr>
        <p:spPr>
          <a:xfrm>
            <a:off x="609600" y="1314450"/>
            <a:ext cx="1600200" cy="3257700"/>
          </a:xfrm>
          <a:prstGeom prst="rect">
            <a:avLst/>
          </a:prstGeom>
          <a:solidFill>
            <a:schemeClr val="accent2"/>
          </a:solidFill>
          <a:ln cap="sq" cmpd="dbl" w="50800">
            <a:solidFill>
              <a:schemeClr val="accent2"/>
            </a:solidFill>
            <a:prstDash val="solid"/>
            <a:miter lim="800000"/>
            <a:headEnd len="sm" w="sm" type="none"/>
            <a:tailEnd len="sm" w="sm" type="none"/>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sz="1800" u="none" cap="none" strike="noStrike">
                <a:solidFill>
                  <a:schemeClr val="dk1"/>
                </a:solidFill>
                <a:latin typeface="Questrial"/>
                <a:ea typeface="Questrial"/>
                <a:cs typeface="Questrial"/>
                <a:sym typeface="Questrial"/>
              </a:defRPr>
            </a:lvl1pPr>
            <a:lvl2pPr indent="-228600" lvl="1" marL="914400" marR="0" rtl="0" algn="l">
              <a:spcBef>
                <a:spcPts val="1000"/>
              </a:spcBef>
              <a:spcAft>
                <a:spcPts val="0"/>
              </a:spcAft>
              <a:buClr>
                <a:schemeClr val="accent1"/>
              </a:buClr>
              <a:buSzPts val="180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5" name="Google Shape;75;p10"/>
          <p:cNvSpPr txBox="1"/>
          <p:nvPr>
            <p:ph idx="2" type="body"/>
          </p:nvPr>
        </p:nvSpPr>
        <p:spPr>
          <a:xfrm>
            <a:off x="2362200" y="1314450"/>
            <a:ext cx="6400800" cy="33147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bg>
      <p:bgPr>
        <a:blipFill rotWithShape="1">
          <a:blip r:embed="rId2">
            <a:alphaModFix/>
          </a:blip>
          <a:tile algn="tl" flip="none" tx="0" sx="100000" ty="0" sy="100000"/>
        </a:blipFill>
      </p:bgPr>
    </p:bg>
    <p:spTree>
      <p:nvGrpSpPr>
        <p:cNvPr id="76" name="Shape 76"/>
        <p:cNvGrpSpPr/>
        <p:nvPr/>
      </p:nvGrpSpPr>
      <p:grpSpPr>
        <a:xfrm>
          <a:off x="0" y="0"/>
          <a:ext cx="0" cy="0"/>
          <a:chOff x="0" y="0"/>
          <a:chExt cx="0" cy="0"/>
        </a:xfrm>
      </p:grpSpPr>
      <p:sp>
        <p:nvSpPr>
          <p:cNvPr id="77" name="Google Shape;77;p11"/>
          <p:cNvSpPr txBox="1"/>
          <p:nvPr>
            <p:ph idx="1" type="body"/>
          </p:nvPr>
        </p:nvSpPr>
        <p:spPr>
          <a:xfrm>
            <a:off x="1600200" y="4114800"/>
            <a:ext cx="7315200" cy="5145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sz="1700" u="none" cap="none" strike="noStrike">
                <a:solidFill>
                  <a:schemeClr val="dk1"/>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80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8" name="Google Shape;78;p11"/>
          <p:cNvSpPr/>
          <p:nvPr/>
        </p:nvSpPr>
        <p:spPr>
          <a:xfrm>
            <a:off x="-9144" y="3429000"/>
            <a:ext cx="9144000" cy="6651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79" name="Google Shape;79;p11"/>
          <p:cNvSpPr/>
          <p:nvPr/>
        </p:nvSpPr>
        <p:spPr>
          <a:xfrm>
            <a:off x="-9144" y="3497580"/>
            <a:ext cx="1463100" cy="534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0" name="Google Shape;80;p11"/>
          <p:cNvSpPr/>
          <p:nvPr/>
        </p:nvSpPr>
        <p:spPr>
          <a:xfrm>
            <a:off x="1545336" y="3490722"/>
            <a:ext cx="7598700" cy="53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1" name="Google Shape;81;p11"/>
          <p:cNvSpPr txBox="1"/>
          <p:nvPr>
            <p:ph type="title"/>
          </p:nvPr>
        </p:nvSpPr>
        <p:spPr>
          <a:xfrm>
            <a:off x="1600200" y="3486150"/>
            <a:ext cx="7315200" cy="514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rgbClr val="FFFFFF"/>
              </a:buClr>
              <a:buSzPts val="3000"/>
              <a:buFont typeface="Questrial"/>
              <a:buNone/>
              <a:defRPr b="0" i="0" sz="2800" u="none" cap="none" strike="noStrike">
                <a:solidFill>
                  <a:srgbClr val="FFFFFF"/>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2" name="Google Shape;82;p11"/>
          <p:cNvSpPr/>
          <p:nvPr/>
        </p:nvSpPr>
        <p:spPr>
          <a:xfrm>
            <a:off x="1447800" y="0"/>
            <a:ext cx="100500" cy="5150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3" name="Google Shape;83;p11"/>
          <p:cNvSpPr txBox="1"/>
          <p:nvPr>
            <p:ph idx="10" type="dt"/>
          </p:nvPr>
        </p:nvSpPr>
        <p:spPr>
          <a:xfrm>
            <a:off x="62484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4" name="Google Shape;84;p11"/>
          <p:cNvSpPr txBox="1"/>
          <p:nvPr>
            <p:ph idx="12" type="sldNum"/>
          </p:nvPr>
        </p:nvSpPr>
        <p:spPr>
          <a:xfrm>
            <a:off x="0" y="3500437"/>
            <a:ext cx="1447800" cy="4977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8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8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8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8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8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8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8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8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8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85" name="Google Shape;85;p11"/>
          <p:cNvSpPr txBox="1"/>
          <p:nvPr>
            <p:ph idx="11" type="ftr"/>
          </p:nvPr>
        </p:nvSpPr>
        <p:spPr>
          <a:xfrm>
            <a:off x="1600200" y="4686155"/>
            <a:ext cx="4572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6" name="Google Shape;86;p11"/>
          <p:cNvSpPr/>
          <p:nvPr>
            <p:ph idx="2" type="pic"/>
          </p:nvPr>
        </p:nvSpPr>
        <p:spPr>
          <a:xfrm>
            <a:off x="1560576" y="0"/>
            <a:ext cx="7583400" cy="3426600"/>
          </a:xfrm>
          <a:prstGeom prst="rect">
            <a:avLst/>
          </a:prstGeom>
          <a:solidFill>
            <a:srgbClr val="D4D4D5"/>
          </a:solidFill>
          <a:ln>
            <a:noFill/>
          </a:ln>
        </p:spPr>
        <p:txBody>
          <a:bodyPr anchorCtr="0" anchor="t" bIns="91425" lIns="91425" spcFirstLastPara="1" rIns="91425" wrap="square" tIns="91425"/>
          <a:lstStyle>
            <a:lvl1pPr indent="0" lvl="0" marL="0" marR="0" rtl="0" algn="l">
              <a:spcBef>
                <a:spcPts val="700"/>
              </a:spcBef>
              <a:spcAft>
                <a:spcPts val="0"/>
              </a:spcAft>
              <a:buClr>
                <a:schemeClr val="accent2"/>
              </a:buClr>
              <a:buSzPts val="1400"/>
              <a:buFont typeface="Noto Sans Symbols"/>
              <a:buNone/>
              <a:defRPr b="0" i="0" sz="3200" u="none" cap="none" strike="noStrike">
                <a:solidFill>
                  <a:schemeClr val="dk1"/>
                </a:solidFill>
                <a:latin typeface="Questrial"/>
                <a:ea typeface="Questrial"/>
                <a:cs typeface="Questrial"/>
                <a:sym typeface="Questrial"/>
              </a:defRPr>
            </a:lvl1pPr>
            <a:lvl2pPr indent="-284480" lvl="1" marL="64008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228600" lvl="2" marL="9144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228600" lvl="3" marL="13716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228600" lvl="4" marL="18288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236220" lvl="5" marL="210312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231139" lvl="6" marL="237744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238760" lvl="7" marL="265176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233679" lvl="8" marL="292608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87" name="Shape 87"/>
        <p:cNvGrpSpPr/>
        <p:nvPr/>
      </p:nvGrpSpPr>
      <p:grpSpPr>
        <a:xfrm>
          <a:off x="0" y="0"/>
          <a:ext cx="0" cy="0"/>
          <a:chOff x="0" y="0"/>
          <a:chExt cx="0" cy="0"/>
        </a:xfrm>
      </p:grpSpPr>
      <p:sp>
        <p:nvSpPr>
          <p:cNvPr id="88" name="Google Shape;88;p12"/>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9" name="Google Shape;89;p12"/>
          <p:cNvSpPr txBox="1"/>
          <p:nvPr>
            <p:ph idx="1" type="body"/>
          </p:nvPr>
        </p:nvSpPr>
        <p:spPr>
          <a:xfrm rot="5400000">
            <a:off x="2991948" y="-1179150"/>
            <a:ext cx="3394800" cy="81534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0" name="Google Shape;90;p12"/>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1" name="Google Shape;91;p12"/>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2" name="Google Shape;92;p1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bg>
      <p:bgPr>
        <a:solidFill>
          <a:schemeClr val="lt1"/>
        </a:solidFill>
      </p:bgPr>
    </p:bg>
    <p:spTree>
      <p:nvGrpSpPr>
        <p:cNvPr id="93" name="Shape 93"/>
        <p:cNvGrpSpPr/>
        <p:nvPr/>
      </p:nvGrpSpPr>
      <p:grpSpPr>
        <a:xfrm>
          <a:off x="0" y="0"/>
          <a:ext cx="0" cy="0"/>
          <a:chOff x="0" y="0"/>
          <a:chExt cx="0" cy="0"/>
        </a:xfrm>
      </p:grpSpPr>
      <p:sp>
        <p:nvSpPr>
          <p:cNvPr id="94" name="Google Shape;94;p13"/>
          <p:cNvSpPr txBox="1"/>
          <p:nvPr>
            <p:ph type="title"/>
          </p:nvPr>
        </p:nvSpPr>
        <p:spPr>
          <a:xfrm rot="5400000">
            <a:off x="5513250" y="1497151"/>
            <a:ext cx="4137300" cy="20574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5" name="Google Shape;95;p13"/>
          <p:cNvSpPr txBox="1"/>
          <p:nvPr>
            <p:ph idx="1" type="body"/>
          </p:nvPr>
        </p:nvSpPr>
        <p:spPr>
          <a:xfrm rot="5400000">
            <a:off x="1169850" y="-255450"/>
            <a:ext cx="4137300" cy="55626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6" name="Google Shape;96;p13"/>
          <p:cNvSpPr txBox="1"/>
          <p:nvPr>
            <p:ph idx="10" type="dt"/>
          </p:nvPr>
        </p:nvSpPr>
        <p:spPr>
          <a:xfrm>
            <a:off x="6553200" y="4686302"/>
            <a:ext cx="22098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7" name="Google Shape;97;p13"/>
          <p:cNvSpPr txBox="1"/>
          <p:nvPr>
            <p:ph idx="11" type="ftr"/>
          </p:nvPr>
        </p:nvSpPr>
        <p:spPr>
          <a:xfrm>
            <a:off x="457202" y="4686156"/>
            <a:ext cx="55734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8" name="Google Shape;98;p13"/>
          <p:cNvSpPr/>
          <p:nvPr/>
        </p:nvSpPr>
        <p:spPr>
          <a:xfrm>
            <a:off x="6096318" y="0"/>
            <a:ext cx="3201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99" name="Google Shape;99;p13"/>
          <p:cNvSpPr/>
          <p:nvPr/>
        </p:nvSpPr>
        <p:spPr>
          <a:xfrm>
            <a:off x="6142038" y="457200"/>
            <a:ext cx="228600" cy="4686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0" name="Google Shape;100;p13"/>
          <p:cNvSpPr/>
          <p:nvPr/>
        </p:nvSpPr>
        <p:spPr>
          <a:xfrm>
            <a:off x="6142038" y="0"/>
            <a:ext cx="228600" cy="399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1" name="Google Shape;101;p13"/>
          <p:cNvSpPr txBox="1"/>
          <p:nvPr>
            <p:ph idx="12" type="sldNum"/>
          </p:nvPr>
        </p:nvSpPr>
        <p:spPr>
          <a:xfrm rot="5400000">
            <a:off x="6056376" y="77700"/>
            <a:ext cx="399900" cy="2445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 name="Google Shape;7;p1"/>
          <p:cNvSpPr txBox="1"/>
          <p:nvPr>
            <p:ph idx="1" type="body"/>
          </p:nvPr>
        </p:nvSpPr>
        <p:spPr>
          <a:xfrm>
            <a:off x="612648" y="1200150"/>
            <a:ext cx="8153400" cy="3394800"/>
          </a:xfrm>
          <a:prstGeom prst="rect">
            <a:avLst/>
          </a:prstGeom>
          <a:noFill/>
          <a:ln>
            <a:noFill/>
          </a:ln>
        </p:spPr>
        <p:txBody>
          <a:bodyPr anchorCtr="0" anchor="t" bIns="91425" lIns="91425" spcFirstLastPara="1" rIns="91425" wrap="square" tIns="91425"/>
          <a:lstStyle>
            <a:lvl1pPr indent="-368300" lvl="0" marL="457200" marR="0" rtl="0" algn="l">
              <a:lnSpc>
                <a:spcPct val="115000"/>
              </a:lnSpc>
              <a:spcBef>
                <a:spcPts val="700"/>
              </a:spcBef>
              <a:spcAft>
                <a:spcPts val="0"/>
              </a:spcAft>
              <a:buClr>
                <a:schemeClr val="accent2"/>
              </a:buClr>
              <a:buSzPts val="2200"/>
              <a:buFont typeface="Noto Sans Symbols"/>
              <a:buChar char="◻"/>
              <a:defRPr b="0" i="0" sz="2200" u="none" cap="none" strike="noStrike">
                <a:solidFill>
                  <a:schemeClr val="dk1"/>
                </a:solidFill>
                <a:latin typeface="Questrial"/>
                <a:ea typeface="Questrial"/>
                <a:cs typeface="Questrial"/>
                <a:sym typeface="Questrial"/>
              </a:defRPr>
            </a:lvl1pPr>
            <a:lvl2pPr indent="-342900" lvl="1" marL="914400" marR="0" rtl="0" algn="l">
              <a:lnSpc>
                <a:spcPct val="100000"/>
              </a:lnSpc>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lnSpc>
                <a:spcPct val="100000"/>
              </a:lnSpc>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lnSpc>
                <a:spcPct val="100000"/>
              </a:lnSpc>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lnSpc>
                <a:spcPct val="100000"/>
              </a:lnSpc>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17500" lvl="5" marL="2743200" marR="0" rtl="0" algn="l">
              <a:lnSpc>
                <a:spcPct val="100000"/>
              </a:lnSpc>
              <a:spcBef>
                <a:spcPts val="360"/>
              </a:spcBef>
              <a:spcAft>
                <a:spcPts val="0"/>
              </a:spcAft>
              <a:buClr>
                <a:schemeClr val="accent1"/>
              </a:buClr>
              <a:buSzPts val="1400"/>
              <a:buFont typeface="Noto Sans Symbols"/>
              <a:buChar char="▪"/>
              <a:defRPr b="0" i="0" u="none" cap="none" strike="noStrike">
                <a:solidFill>
                  <a:schemeClr val="dk1"/>
                </a:solidFill>
                <a:latin typeface="Questrial"/>
                <a:ea typeface="Questrial"/>
                <a:cs typeface="Questrial"/>
                <a:sym typeface="Questrial"/>
              </a:defRPr>
            </a:lvl6pPr>
            <a:lvl7pPr indent="-336550" lvl="6" marL="3200400" marR="0" rtl="0" algn="l">
              <a:lnSpc>
                <a:spcPct val="100000"/>
              </a:lnSpc>
              <a:spcBef>
                <a:spcPts val="360"/>
              </a:spcBef>
              <a:spcAft>
                <a:spcPts val="0"/>
              </a:spcAft>
              <a:buClr>
                <a:schemeClr val="accent2"/>
              </a:buClr>
              <a:buSzPts val="17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lnSpc>
                <a:spcPct val="100000"/>
              </a:lnSpc>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lnSpc>
                <a:spcPct val="100000"/>
              </a:lnSpc>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8" name="Google Shape;8;p1"/>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 name="Google Shape;9;p1"/>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 name="Google Shape;10;p1"/>
          <p:cNvSpPr/>
          <p:nvPr/>
        </p:nvSpPr>
        <p:spPr>
          <a:xfrm>
            <a:off x="0" y="925830"/>
            <a:ext cx="9144000" cy="240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1" name="Google Shape;11;p1"/>
          <p:cNvSpPr/>
          <p:nvPr/>
        </p:nvSpPr>
        <p:spPr>
          <a:xfrm>
            <a:off x="0" y="960120"/>
            <a:ext cx="533400" cy="1713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2" name="Google Shape;12;p1"/>
          <p:cNvSpPr/>
          <p:nvPr/>
        </p:nvSpPr>
        <p:spPr>
          <a:xfrm>
            <a:off x="590550" y="960120"/>
            <a:ext cx="8553600" cy="171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3" name="Google Shape;13;p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6.jpg"/><Relationship Id="rId5" Type="http://schemas.openxmlformats.org/officeDocument/2006/relationships/image" Target="../media/image5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1.jp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7.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6.jp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8.jpg"/><Relationship Id="rId4" Type="http://schemas.openxmlformats.org/officeDocument/2006/relationships/image" Target="../media/image3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3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4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32.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3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4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3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57.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5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4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5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46.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50.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55.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45.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48.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52.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49.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43.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65.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44.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60.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6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5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6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6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 Id="rId3" Type="http://schemas.openxmlformats.org/officeDocument/2006/relationships/image" Target="../media/image58.jpg"/><Relationship Id="rId4" Type="http://schemas.openxmlformats.org/officeDocument/2006/relationships/image" Target="../media/image59.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 Id="rId3" Type="http://schemas.openxmlformats.org/officeDocument/2006/relationships/image" Target="../media/image64.jpg"/><Relationship Id="rId4" Type="http://schemas.openxmlformats.org/officeDocument/2006/relationships/image" Target="../media/image66.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68.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 Id="rId3" Type="http://schemas.openxmlformats.org/officeDocument/2006/relationships/image" Target="../media/image70.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 Id="rId3" Type="http://schemas.openxmlformats.org/officeDocument/2006/relationships/image" Target="../media/image7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69.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6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4"/>
          <p:cNvSpPr txBox="1"/>
          <p:nvPr>
            <p:ph type="ctrTitle"/>
          </p:nvPr>
        </p:nvSpPr>
        <p:spPr>
          <a:xfrm>
            <a:off x="361950" y="600075"/>
            <a:ext cx="7715250" cy="1133475"/>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2"/>
              </a:buClr>
              <a:buSzPts val="3600"/>
              <a:buFont typeface="Questrial"/>
              <a:buNone/>
            </a:pPr>
            <a:r>
              <a:rPr b="0" i="0" lang="en" sz="3600" u="none" cap="none" strike="noStrike">
                <a:solidFill>
                  <a:schemeClr val="lt2"/>
                </a:solidFill>
                <a:latin typeface="Questrial"/>
                <a:ea typeface="Questrial"/>
                <a:cs typeface="Questrial"/>
                <a:sym typeface="Questrial"/>
              </a:rPr>
              <a:t>4. HUMAN-COMPUTER INTERACTION</a:t>
            </a:r>
            <a:endParaRPr b="0" i="0" sz="3200" u="none" cap="none" strike="noStrike">
              <a:solidFill>
                <a:schemeClr val="lt2"/>
              </a:solidFill>
              <a:latin typeface="Questrial"/>
              <a:ea typeface="Questrial"/>
              <a:cs typeface="Questrial"/>
              <a:sym typeface="Questrial"/>
            </a:endParaRPr>
          </a:p>
        </p:txBody>
      </p:sp>
      <p:sp>
        <p:nvSpPr>
          <p:cNvPr id="108" name="Google Shape;108;p14"/>
          <p:cNvSpPr txBox="1"/>
          <p:nvPr>
            <p:ph idx="1" type="subTitle"/>
          </p:nvPr>
        </p:nvSpPr>
        <p:spPr>
          <a:xfrm>
            <a:off x="2362200" y="4537528"/>
            <a:ext cx="6705600" cy="514500"/>
          </a:xfrm>
          <a:prstGeom prst="rect">
            <a:avLst/>
          </a:prstGeom>
          <a:noFill/>
          <a:ln>
            <a:noFill/>
          </a:ln>
        </p:spPr>
        <p:txBody>
          <a:bodyPr anchorCtr="0" anchor="ctr" bIns="45700" lIns="91425" spcFirstLastPara="1" rIns="91425" wrap="square" tIns="45700">
            <a:noAutofit/>
          </a:bodyPr>
          <a:lstStyle/>
          <a:p>
            <a:pPr indent="0" lvl="0" marL="0" marR="0" rtl="0" algn="l">
              <a:lnSpc>
                <a:spcPct val="80000"/>
              </a:lnSpc>
              <a:spcBef>
                <a:spcPts val="0"/>
              </a:spcBef>
              <a:spcAft>
                <a:spcPts val="0"/>
              </a:spcAft>
              <a:buClr>
                <a:schemeClr val="accent2"/>
              </a:buClr>
              <a:buSzPts val="741"/>
              <a:buFont typeface="Noto Sans Symbols"/>
              <a:buNone/>
            </a:pPr>
            <a:r>
              <a:rPr b="0" i="0" lang="en" sz="1235" u="none" cap="none" strike="noStrike">
                <a:solidFill>
                  <a:srgbClr val="FFFFFF"/>
                </a:solidFill>
                <a:latin typeface="Questrial"/>
                <a:ea typeface="Questrial"/>
                <a:cs typeface="Questrial"/>
                <a:sym typeface="Questrial"/>
              </a:rPr>
              <a:t>D. Serikbayev East Kazakhstan State Technical University</a:t>
            </a:r>
            <a:endParaRPr/>
          </a:p>
          <a:p>
            <a:pPr indent="0" lvl="0" marL="0" marR="0" rtl="0" algn="l">
              <a:lnSpc>
                <a:spcPct val="80000"/>
              </a:lnSpc>
              <a:spcBef>
                <a:spcPts val="700"/>
              </a:spcBef>
              <a:spcAft>
                <a:spcPts val="0"/>
              </a:spcAft>
              <a:buClr>
                <a:schemeClr val="accent2"/>
              </a:buClr>
              <a:buSzPts val="741"/>
              <a:buFont typeface="Noto Sans Symbols"/>
              <a:buNone/>
            </a:pPr>
            <a:r>
              <a:rPr b="0" i="0" lang="en" sz="1235" u="none" cap="none" strike="noStrike">
                <a:solidFill>
                  <a:srgbClr val="FFFFFF"/>
                </a:solidFill>
                <a:latin typeface="Questrial"/>
                <a:ea typeface="Questrial"/>
                <a:cs typeface="Questrial"/>
                <a:sym typeface="Questrial"/>
              </a:rPr>
              <a:t>ICT Spring 201</a:t>
            </a:r>
            <a:r>
              <a:rPr lang="en" sz="1235"/>
              <a:t>9</a:t>
            </a:r>
            <a:endParaRPr/>
          </a:p>
        </p:txBody>
      </p:sp>
      <p:sp>
        <p:nvSpPr>
          <p:cNvPr id="109" name="Google Shape;109;p14"/>
          <p:cNvSpPr txBox="1"/>
          <p:nvPr>
            <p:ph idx="12" type="sldNum"/>
          </p:nvPr>
        </p:nvSpPr>
        <p:spPr>
          <a:xfrm>
            <a:off x="8001000" y="171450"/>
            <a:ext cx="838200" cy="2859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fld id="{00000000-1234-1234-1234-123412341234}" type="slidenum">
              <a:rPr b="1" i="0" lang="en" sz="1400" u="none" cap="none" strike="noStrike">
                <a:solidFill>
                  <a:schemeClr val="lt2"/>
                </a:solidFill>
                <a:latin typeface="Questrial"/>
                <a:ea typeface="Questrial"/>
                <a:cs typeface="Questrial"/>
                <a:sym typeface="Questrial"/>
              </a:rPr>
              <a:t>‹#›</a:t>
            </a:fld>
            <a:endParaRPr b="1" i="0" sz="1400" u="none" cap="none" strike="noStrike">
              <a:solidFill>
                <a:schemeClr val="lt2"/>
              </a:solidFill>
              <a:latin typeface="Questrial"/>
              <a:ea typeface="Questrial"/>
              <a:cs typeface="Questrial"/>
              <a:sym typeface="Questrial"/>
            </a:endParaRPr>
          </a:p>
        </p:txBody>
      </p:sp>
      <p:pic>
        <p:nvPicPr>
          <p:cNvPr descr="http://www.ektu.kz/img/logo_white.png" id="110" name="Google Shape;110;p14"/>
          <p:cNvPicPr preferRelativeResize="0"/>
          <p:nvPr/>
        </p:nvPicPr>
        <p:blipFill rotWithShape="1">
          <a:blip r:embed="rId3">
            <a:alphaModFix/>
          </a:blip>
          <a:srcRect b="0" l="0" r="0" t="0"/>
          <a:stretch/>
        </p:blipFill>
        <p:spPr>
          <a:xfrm>
            <a:off x="8610600" y="4607151"/>
            <a:ext cx="375103" cy="375103"/>
          </a:xfrm>
          <a:prstGeom prst="rect">
            <a:avLst/>
          </a:prstGeom>
          <a:noFill/>
          <a:ln>
            <a:noFill/>
          </a:ln>
        </p:spPr>
      </p:pic>
      <p:pic>
        <p:nvPicPr>
          <p:cNvPr descr="Image result for human computer interaction" id="111" name="Google Shape;111;p14"/>
          <p:cNvPicPr preferRelativeResize="0"/>
          <p:nvPr/>
        </p:nvPicPr>
        <p:blipFill rotWithShape="1">
          <a:blip r:embed="rId4">
            <a:alphaModFix/>
          </a:blip>
          <a:srcRect b="0" l="0" r="0" t="0"/>
          <a:stretch/>
        </p:blipFill>
        <p:spPr>
          <a:xfrm>
            <a:off x="5113110" y="1969407"/>
            <a:ext cx="3905250" cy="2343150"/>
          </a:xfrm>
          <a:prstGeom prst="rect">
            <a:avLst/>
          </a:prstGeom>
          <a:noFill/>
          <a:ln>
            <a:noFill/>
          </a:ln>
        </p:spPr>
      </p:pic>
      <p:pic>
        <p:nvPicPr>
          <p:cNvPr id="112" name="Google Shape;112;p14"/>
          <p:cNvPicPr preferRelativeResize="0"/>
          <p:nvPr/>
        </p:nvPicPr>
        <p:blipFill>
          <a:blip r:embed="rId5">
            <a:alphaModFix/>
          </a:blip>
          <a:stretch>
            <a:fillRect/>
          </a:stretch>
        </p:blipFill>
        <p:spPr>
          <a:xfrm>
            <a:off x="63848" y="4572412"/>
            <a:ext cx="2068468" cy="444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15"/>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Copyright Notice</a:t>
            </a:r>
            <a:endParaRPr/>
          </a:p>
        </p:txBody>
      </p:sp>
      <p:sp>
        <p:nvSpPr>
          <p:cNvPr id="119" name="Google Shape;119;p1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sp>
        <p:nvSpPr>
          <p:cNvPr id="120" name="Google Shape;120;p15"/>
          <p:cNvSpPr txBox="1"/>
          <p:nvPr/>
        </p:nvSpPr>
        <p:spPr>
          <a:xfrm>
            <a:off x="612650" y="1200150"/>
            <a:ext cx="8153400" cy="2166600"/>
          </a:xfrm>
          <a:prstGeom prst="rect">
            <a:avLst/>
          </a:prstGeom>
          <a:noFill/>
          <a:ln>
            <a:noFill/>
          </a:ln>
        </p:spPr>
        <p:txBody>
          <a:bodyPr anchorCtr="0" anchor="t" bIns="45700" lIns="91425" spcFirstLastPara="1" rIns="91425" wrap="square" tIns="45700">
            <a:noAutofit/>
          </a:bodyPr>
          <a:lstStyle/>
          <a:p>
            <a:pPr indent="-349250" lvl="0" marL="320040" rtl="0" algn="l">
              <a:lnSpc>
                <a:spcPct val="115000"/>
              </a:lnSpc>
              <a:spcBef>
                <a:spcPts val="700"/>
              </a:spcBef>
              <a:spcAft>
                <a:spcPts val="0"/>
              </a:spcAft>
              <a:buClr>
                <a:srgbClr val="A7B789"/>
              </a:buClr>
              <a:buSzPts val="2200"/>
              <a:buFont typeface="Noto Sans Symbols"/>
              <a:buChar char="◻"/>
            </a:pPr>
            <a:r>
              <a:rPr lang="en" sz="2200">
                <a:solidFill>
                  <a:srgbClr val="000000"/>
                </a:solidFill>
                <a:latin typeface="Questrial"/>
                <a:ea typeface="Questrial"/>
                <a:cs typeface="Questrial"/>
                <a:sym typeface="Questrial"/>
              </a:rPr>
              <a:t>This presentation is presented as is. This presentation was assembled using information from various websites or sources across the web.</a:t>
            </a:r>
            <a:endParaRPr sz="2200">
              <a:solidFill>
                <a:srgbClr val="000000"/>
              </a:solidFill>
              <a:latin typeface="Questrial"/>
              <a:ea typeface="Questrial"/>
              <a:cs typeface="Questrial"/>
              <a:sym typeface="Questrial"/>
            </a:endParaRPr>
          </a:p>
          <a:p>
            <a:pPr indent="-349250" lvl="0" marL="320040" rtl="0" algn="l">
              <a:lnSpc>
                <a:spcPct val="115000"/>
              </a:lnSpc>
              <a:spcBef>
                <a:spcPts val="700"/>
              </a:spcBef>
              <a:spcAft>
                <a:spcPts val="0"/>
              </a:spcAft>
              <a:buClr>
                <a:srgbClr val="A7B789"/>
              </a:buClr>
              <a:buSzPts val="2200"/>
              <a:buFont typeface="Noto Sans Symbols"/>
              <a:buChar char="◻"/>
            </a:pPr>
            <a:r>
              <a:rPr lang="en" sz="2200">
                <a:solidFill>
                  <a:srgbClr val="000000"/>
                </a:solidFill>
                <a:latin typeface="Questrial"/>
                <a:ea typeface="Questrial"/>
                <a:cs typeface="Questrial"/>
                <a:sym typeface="Questrial"/>
              </a:rPr>
              <a:t>This presentation uses Creative Commons Attribution 4.0 International (CC BY 4.0). © 2019 BilimEdtech</a:t>
            </a:r>
            <a:endParaRPr sz="2200">
              <a:solidFill>
                <a:srgbClr val="000000"/>
              </a:solidFill>
              <a:latin typeface="Questrial"/>
              <a:ea typeface="Questrial"/>
              <a:cs typeface="Questrial"/>
              <a:sym typeface="Questrial"/>
            </a:endParaRPr>
          </a:p>
          <a:p>
            <a:pPr indent="-209550" lvl="0" marL="320040" rtl="0" algn="l">
              <a:lnSpc>
                <a:spcPct val="115000"/>
              </a:lnSpc>
              <a:spcBef>
                <a:spcPts val="700"/>
              </a:spcBef>
              <a:spcAft>
                <a:spcPts val="0"/>
              </a:spcAft>
              <a:buNone/>
            </a:pPr>
            <a:r>
              <a:t/>
            </a:r>
            <a:endParaRPr sz="2200">
              <a:solidFill>
                <a:srgbClr val="000000"/>
              </a:solidFill>
              <a:latin typeface="Questrial"/>
              <a:ea typeface="Questrial"/>
              <a:cs typeface="Questrial"/>
              <a:sym typeface="Questrial"/>
            </a:endParaRPr>
          </a:p>
        </p:txBody>
      </p:sp>
      <p:pic>
        <p:nvPicPr>
          <p:cNvPr id="121" name="Google Shape;121;p15"/>
          <p:cNvPicPr preferRelativeResize="0"/>
          <p:nvPr/>
        </p:nvPicPr>
        <p:blipFill rotWithShape="1">
          <a:blip r:embed="rId3">
            <a:alphaModFix/>
          </a:blip>
          <a:srcRect b="0" l="0" r="0" t="0"/>
          <a:stretch/>
        </p:blipFill>
        <p:spPr>
          <a:xfrm>
            <a:off x="1032800" y="3453500"/>
            <a:ext cx="2073974" cy="7275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16"/>
          <p:cNvSpPr txBox="1"/>
          <p:nvPr>
            <p:ph idx="1" type="body"/>
          </p:nvPr>
        </p:nvSpPr>
        <p:spPr>
          <a:xfrm>
            <a:off x="1371601" y="2057400"/>
            <a:ext cx="7123113" cy="2114550"/>
          </a:xfrm>
          <a:prstGeom prst="rect">
            <a:avLst/>
          </a:prstGeom>
          <a:noFill/>
          <a:ln>
            <a:noFill/>
          </a:ln>
        </p:spPr>
        <p:txBody>
          <a:bodyPr anchorCtr="0" anchor="t" bIns="45700" lIns="91425" spcFirstLastPara="1" rIns="91425" wrap="square" tIns="45700">
            <a:noAutofit/>
          </a:bodyPr>
          <a:lstStyle/>
          <a:p>
            <a:pPr indent="0" lvl="0" marL="0" rtl="0" algn="l">
              <a:spcBef>
                <a:spcPts val="700"/>
              </a:spcBef>
              <a:spcAft>
                <a:spcPts val="0"/>
              </a:spcAft>
              <a:buClr>
                <a:schemeClr val="accent2"/>
              </a:buClr>
              <a:buSzPts val="1680"/>
              <a:buFont typeface="Noto Sans Symbols"/>
              <a:buNone/>
            </a:pPr>
            <a:r>
              <a:rPr b="1" lang="en"/>
              <a:t>4.1: Introduction to HCI</a:t>
            </a:r>
            <a:endParaRPr b="1"/>
          </a:p>
          <a:p>
            <a:pPr indent="0" lvl="0" marL="0" rtl="0" algn="l">
              <a:spcBef>
                <a:spcPts val="700"/>
              </a:spcBef>
              <a:spcAft>
                <a:spcPts val="0"/>
              </a:spcAft>
              <a:buClr>
                <a:schemeClr val="accent2"/>
              </a:buClr>
              <a:buSzPts val="1680"/>
              <a:buFont typeface="Noto Sans Symbols"/>
              <a:buNone/>
            </a:pPr>
            <a:r>
              <a:rPr lang="en"/>
              <a:t>4.2: HCI Goals</a:t>
            </a:r>
            <a:endParaRPr/>
          </a:p>
          <a:p>
            <a:pPr indent="0" lvl="0" marL="0" rtl="0" algn="l">
              <a:spcBef>
                <a:spcPts val="700"/>
              </a:spcBef>
              <a:spcAft>
                <a:spcPts val="0"/>
              </a:spcAft>
              <a:buClr>
                <a:schemeClr val="accent2"/>
              </a:buClr>
              <a:buSzPts val="1680"/>
              <a:buFont typeface="Noto Sans Symbols"/>
              <a:buNone/>
            </a:pPr>
            <a:r>
              <a:rPr lang="en"/>
              <a:t>4.3: HCI User Experiences</a:t>
            </a:r>
            <a:endParaRPr/>
          </a:p>
        </p:txBody>
      </p:sp>
      <p:sp>
        <p:nvSpPr>
          <p:cNvPr id="128" name="Google Shape;128;p16"/>
          <p:cNvSpPr txBox="1"/>
          <p:nvPr>
            <p:ph type="title"/>
          </p:nvPr>
        </p:nvSpPr>
        <p:spPr>
          <a:xfrm>
            <a:off x="1371600" y="1200150"/>
            <a:ext cx="76200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a:t>4.1: Introduction to HCI</a:t>
            </a:r>
            <a:endParaRPr/>
          </a:p>
        </p:txBody>
      </p:sp>
      <p:sp>
        <p:nvSpPr>
          <p:cNvPr id="129" name="Google Shape;129;p16"/>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pic>
        <p:nvPicPr>
          <p:cNvPr descr="Image result for human computer interaction" id="130" name="Google Shape;130;p16"/>
          <p:cNvPicPr preferRelativeResize="0"/>
          <p:nvPr/>
        </p:nvPicPr>
        <p:blipFill rotWithShape="1">
          <a:blip r:embed="rId3">
            <a:alphaModFix/>
          </a:blip>
          <a:srcRect b="0" l="0" r="0" t="0"/>
          <a:stretch/>
        </p:blipFill>
        <p:spPr>
          <a:xfrm>
            <a:off x="5562600" y="2188402"/>
            <a:ext cx="3232690" cy="1852545"/>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17"/>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Objectives</a:t>
            </a:r>
            <a:endParaRPr/>
          </a:p>
        </p:txBody>
      </p:sp>
      <p:sp>
        <p:nvSpPr>
          <p:cNvPr id="137" name="Google Shape;137;p1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sp>
        <p:nvSpPr>
          <p:cNvPr id="138" name="Google Shape;138;p17"/>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Describe the three parts of HCI</a:t>
            </a:r>
            <a:endParaRPr/>
          </a:p>
          <a:p>
            <a:pPr indent="-368300" lvl="0" marL="457200" rtl="0" algn="l">
              <a:spcBef>
                <a:spcPts val="700"/>
              </a:spcBef>
              <a:spcAft>
                <a:spcPts val="0"/>
              </a:spcAft>
              <a:buSzPts val="2200"/>
              <a:buChar char="◻"/>
            </a:pPr>
            <a:r>
              <a:rPr lang="en"/>
              <a:t>Understand the goals of HCI</a:t>
            </a:r>
            <a:endParaRPr/>
          </a:p>
          <a:p>
            <a:pPr indent="-368300" lvl="0" marL="457200" rtl="0" algn="l">
              <a:spcBef>
                <a:spcPts val="700"/>
              </a:spcBef>
              <a:spcAft>
                <a:spcPts val="0"/>
              </a:spcAft>
              <a:buSzPts val="2200"/>
              <a:buChar char="◻"/>
            </a:pPr>
            <a:r>
              <a:rPr lang="en"/>
              <a:t>State the HCI golden rule</a:t>
            </a:r>
            <a:endParaRPr/>
          </a:p>
          <a:p>
            <a:pPr indent="-368300" lvl="0" marL="457200" rtl="0" algn="l">
              <a:spcBef>
                <a:spcPts val="700"/>
              </a:spcBef>
              <a:spcAft>
                <a:spcPts val="0"/>
              </a:spcAft>
              <a:buSzPts val="2200"/>
              <a:buChar char="◻"/>
            </a:pPr>
            <a:r>
              <a:rPr lang="en"/>
              <a:t>Recall the three disciplines of HCI</a:t>
            </a:r>
            <a:endParaRPr/>
          </a:p>
          <a:p>
            <a:pPr indent="-368300" lvl="0" marL="457200" rtl="0" algn="l">
              <a:spcBef>
                <a:spcPts val="700"/>
              </a:spcBef>
              <a:spcAft>
                <a:spcPts val="0"/>
              </a:spcAft>
              <a:buSzPts val="2200"/>
              <a:buChar char="◻"/>
            </a:pPr>
            <a:r>
              <a:rPr lang="en"/>
              <a:t>List examples of HCI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1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Introduction: Technology is Essential</a:t>
            </a:r>
            <a:endParaRPr/>
          </a:p>
        </p:txBody>
      </p:sp>
      <p:sp>
        <p:nvSpPr>
          <p:cNvPr id="145" name="Google Shape;145;p18"/>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Interacting with technology has become an essential part of everyday life for the majority of people</a:t>
            </a:r>
            <a:endParaRPr/>
          </a:p>
        </p:txBody>
      </p:sp>
      <p:sp>
        <p:nvSpPr>
          <p:cNvPr id="146" name="Google Shape;146;p1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descr="Image result for using a tablet" id="147" name="Google Shape;147;p18"/>
          <p:cNvPicPr preferRelativeResize="0"/>
          <p:nvPr>
            <p:ph idx="2" type="body"/>
          </p:nvPr>
        </p:nvPicPr>
        <p:blipFill rotWithShape="1">
          <a:blip r:embed="rId3">
            <a:alphaModFix/>
          </a:blip>
          <a:srcRect b="0" l="0" r="0" t="0"/>
          <a:stretch/>
        </p:blipFill>
        <p:spPr>
          <a:xfrm>
            <a:off x="4419600" y="1428750"/>
            <a:ext cx="4285490" cy="2674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1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Introduction (2): Use without Understanding</a:t>
            </a:r>
            <a:endParaRPr/>
          </a:p>
        </p:txBody>
      </p:sp>
      <p:sp>
        <p:nvSpPr>
          <p:cNvPr id="154" name="Google Shape;154;p19"/>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Many computer system users do not need to understand the technology that they use</a:t>
            </a:r>
            <a:endParaRPr/>
          </a:p>
          <a:p>
            <a:pPr indent="-368300" lvl="0" marL="457200" rtl="0" algn="l">
              <a:spcBef>
                <a:spcPts val="700"/>
              </a:spcBef>
              <a:spcAft>
                <a:spcPts val="0"/>
              </a:spcAft>
              <a:buSzPts val="2200"/>
              <a:buChar char="◻"/>
            </a:pPr>
            <a:r>
              <a:rPr lang="en"/>
              <a:t>The user only needs to know how to operate and interact with the system</a:t>
            </a:r>
            <a:endParaRPr/>
          </a:p>
        </p:txBody>
      </p:sp>
      <p:pic>
        <p:nvPicPr>
          <p:cNvPr descr="Related image" id="155" name="Google Shape;155;p19"/>
          <p:cNvPicPr preferRelativeResize="0"/>
          <p:nvPr>
            <p:ph idx="2" type="body"/>
          </p:nvPr>
        </p:nvPicPr>
        <p:blipFill rotWithShape="1">
          <a:blip r:embed="rId3">
            <a:alphaModFix/>
          </a:blip>
          <a:srcRect b="0" l="0" r="0" t="0"/>
          <a:stretch/>
        </p:blipFill>
        <p:spPr>
          <a:xfrm>
            <a:off x="4845050" y="1507681"/>
            <a:ext cx="3886200" cy="2798064"/>
          </a:xfrm>
          <a:prstGeom prst="rect">
            <a:avLst/>
          </a:prstGeom>
          <a:noFill/>
          <a:ln>
            <a:noFill/>
          </a:ln>
        </p:spPr>
      </p:pic>
      <p:sp>
        <p:nvSpPr>
          <p:cNvPr id="156" name="Google Shape;156;p1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Introduction (3): Different Technologies</a:t>
            </a:r>
            <a:endParaRPr/>
          </a:p>
        </p:txBody>
      </p:sp>
      <p:sp>
        <p:nvSpPr>
          <p:cNvPr id="163" name="Google Shape;163;p20"/>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There are different types of technology that we all use</a:t>
            </a:r>
            <a:endParaRPr/>
          </a:p>
          <a:p>
            <a:pPr indent="-342900" lvl="1" marL="914400" rtl="0" algn="l">
              <a:spcBef>
                <a:spcPts val="550"/>
              </a:spcBef>
              <a:spcAft>
                <a:spcPts val="0"/>
              </a:spcAft>
              <a:buSzPts val="1800"/>
              <a:buChar char="▶"/>
            </a:pPr>
            <a:r>
              <a:rPr lang="en"/>
              <a:t>Computers: Laptops, smartphones</a:t>
            </a:r>
            <a:endParaRPr/>
          </a:p>
        </p:txBody>
      </p:sp>
      <p:sp>
        <p:nvSpPr>
          <p:cNvPr id="164" name="Google Shape;164;p2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1000" u="none" cap="none" strike="noStrike">
                <a:solidFill>
                  <a:srgbClr val="FFFFFF"/>
                </a:solidFill>
                <a:latin typeface="Questrial"/>
                <a:ea typeface="Questrial"/>
                <a:cs typeface="Questrial"/>
                <a:sym typeface="Questrial"/>
              </a:rPr>
              <a:t>‹#›</a:t>
            </a:fld>
            <a:endParaRPr b="1" i="0" sz="1000" u="none" cap="none" strike="noStrike">
              <a:solidFill>
                <a:srgbClr val="FFFFFF"/>
              </a:solidFill>
              <a:latin typeface="Questrial"/>
              <a:ea typeface="Questrial"/>
              <a:cs typeface="Questrial"/>
              <a:sym typeface="Questrial"/>
            </a:endParaRPr>
          </a:p>
        </p:txBody>
      </p:sp>
      <p:pic>
        <p:nvPicPr>
          <p:cNvPr descr="Image result for mobile devices and computers" id="165" name="Google Shape;165;p20"/>
          <p:cNvPicPr preferRelativeResize="0"/>
          <p:nvPr>
            <p:ph idx="2" type="body"/>
          </p:nvPr>
        </p:nvPicPr>
        <p:blipFill rotWithShape="1">
          <a:blip r:embed="rId3">
            <a:alphaModFix/>
          </a:blip>
          <a:srcRect b="0" l="0" r="0" t="0"/>
          <a:stretch/>
        </p:blipFill>
        <p:spPr>
          <a:xfrm>
            <a:off x="4876160" y="1276350"/>
            <a:ext cx="3886200" cy="2074262"/>
          </a:xfrm>
          <a:prstGeom prst="rect">
            <a:avLst/>
          </a:prstGeom>
          <a:noFill/>
          <a:ln>
            <a:noFill/>
          </a:ln>
        </p:spPr>
      </p:pic>
      <p:pic>
        <p:nvPicPr>
          <p:cNvPr descr="Image result for windows apple android linux" id="166" name="Google Shape;166;p20"/>
          <p:cNvPicPr preferRelativeResize="0"/>
          <p:nvPr/>
        </p:nvPicPr>
        <p:blipFill rotWithShape="1">
          <a:blip r:embed="rId4">
            <a:alphaModFix/>
          </a:blip>
          <a:srcRect b="0" l="0" r="0" t="0"/>
          <a:stretch/>
        </p:blipFill>
        <p:spPr>
          <a:xfrm>
            <a:off x="5181600" y="3486150"/>
            <a:ext cx="3461657" cy="10123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Introduction (3): Different Technologies</a:t>
            </a:r>
            <a:endParaRPr/>
          </a:p>
        </p:txBody>
      </p:sp>
      <p:sp>
        <p:nvSpPr>
          <p:cNvPr id="173" name="Google Shape;173;p21"/>
          <p:cNvSpPr txBox="1"/>
          <p:nvPr>
            <p:ph idx="1" type="body"/>
          </p:nvPr>
        </p:nvSpPr>
        <p:spPr>
          <a:xfrm>
            <a:off x="609600" y="1192175"/>
            <a:ext cx="4038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There are different types of technology that we all use</a:t>
            </a:r>
            <a:endParaRPr/>
          </a:p>
          <a:p>
            <a:pPr indent="-342900" lvl="1" marL="914400" rtl="0" algn="l">
              <a:spcBef>
                <a:spcPts val="550"/>
              </a:spcBef>
              <a:spcAft>
                <a:spcPts val="0"/>
              </a:spcAft>
              <a:buSzPts val="1800"/>
              <a:buChar char="▶"/>
            </a:pPr>
            <a:r>
              <a:rPr lang="en"/>
              <a:t>Computers: Laptops, smartphones</a:t>
            </a:r>
            <a:endParaRPr/>
          </a:p>
          <a:p>
            <a:pPr indent="-342900" lvl="1" marL="914400" rtl="0" algn="l">
              <a:spcBef>
                <a:spcPts val="550"/>
              </a:spcBef>
              <a:spcAft>
                <a:spcPts val="0"/>
              </a:spcAft>
              <a:buSzPts val="1800"/>
              <a:buChar char="▶"/>
            </a:pPr>
            <a:r>
              <a:rPr lang="en"/>
              <a:t>Terminals: Metro tickets, ATMs, pay bills</a:t>
            </a:r>
            <a:endParaRPr/>
          </a:p>
          <a:p>
            <a:pPr indent="-168910" lvl="1" marL="640080" rtl="0" algn="l">
              <a:spcBef>
                <a:spcPts val="550"/>
              </a:spcBef>
              <a:spcAft>
                <a:spcPts val="0"/>
              </a:spcAft>
              <a:buClr>
                <a:schemeClr val="accent1"/>
              </a:buClr>
              <a:buSzPts val="1820"/>
              <a:buFont typeface="Noto Sans Symbols"/>
              <a:buNone/>
            </a:pPr>
            <a:r>
              <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174" name="Google Shape;174;p2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descr="https://triprussia.files.wordpress.com/2015/02/ticket-terminal.jpg" id="175" name="Google Shape;175;p21"/>
          <p:cNvPicPr preferRelativeResize="0"/>
          <p:nvPr>
            <p:ph idx="2" type="body"/>
          </p:nvPr>
        </p:nvPicPr>
        <p:blipFill rotWithShape="1">
          <a:blip r:embed="rId3">
            <a:alphaModFix/>
          </a:blip>
          <a:srcRect b="0" l="0" r="0" t="0"/>
          <a:stretch/>
        </p:blipFill>
        <p:spPr>
          <a:xfrm>
            <a:off x="4845050" y="1583574"/>
            <a:ext cx="3886200" cy="26462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2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Introduction (4): Intuitive</a:t>
            </a:r>
            <a:endParaRPr/>
          </a:p>
        </p:txBody>
      </p:sp>
      <p:sp>
        <p:nvSpPr>
          <p:cNvPr id="182" name="Google Shape;182;p22"/>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Computer systems should be intuitive</a:t>
            </a:r>
            <a:endParaRPr/>
          </a:p>
          <a:p>
            <a:pPr indent="-342900" lvl="1" marL="914400" rtl="0" algn="l">
              <a:spcBef>
                <a:spcPts val="550"/>
              </a:spcBef>
              <a:spcAft>
                <a:spcPts val="0"/>
              </a:spcAft>
              <a:buSzPts val="1800"/>
              <a:buChar char="▶"/>
            </a:pPr>
            <a:r>
              <a:rPr lang="en"/>
              <a:t>Easy to learn</a:t>
            </a:r>
            <a:endParaRPr/>
          </a:p>
          <a:p>
            <a:pPr indent="-342900" lvl="1" marL="914400" rtl="0" algn="l">
              <a:spcBef>
                <a:spcPts val="550"/>
              </a:spcBef>
              <a:spcAft>
                <a:spcPts val="0"/>
              </a:spcAft>
              <a:buSzPts val="1800"/>
              <a:buChar char="▶"/>
            </a:pPr>
            <a:r>
              <a:rPr lang="en"/>
              <a:t>Easy to use</a:t>
            </a:r>
            <a:endParaRPr/>
          </a:p>
          <a:p>
            <a:pPr indent="-368300" lvl="0" marL="457200" rtl="0" algn="l">
              <a:spcBef>
                <a:spcPts val="700"/>
              </a:spcBef>
              <a:spcAft>
                <a:spcPts val="0"/>
              </a:spcAft>
              <a:buSzPts val="2200"/>
              <a:buChar char="◻"/>
            </a:pPr>
            <a:r>
              <a:rPr lang="en"/>
              <a:t>Computer systems should be error free</a:t>
            </a:r>
            <a:endParaRPr/>
          </a:p>
        </p:txBody>
      </p:sp>
      <p:sp>
        <p:nvSpPr>
          <p:cNvPr id="183" name="Google Shape;183;p2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descr="http://bisconticomputers.com/wp-content/uploads/2012/05/frustrated-computer-user.jpg" id="184" name="Google Shape;184;p22"/>
          <p:cNvPicPr preferRelativeResize="0"/>
          <p:nvPr>
            <p:ph idx="2" type="body"/>
          </p:nvPr>
        </p:nvPicPr>
        <p:blipFill rotWithShape="1">
          <a:blip r:embed="rId3">
            <a:alphaModFix/>
          </a:blip>
          <a:srcRect b="0" l="0" r="0" t="0"/>
          <a:stretch/>
        </p:blipFill>
        <p:spPr>
          <a:xfrm>
            <a:off x="4456619" y="1504950"/>
            <a:ext cx="4134256" cy="274320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2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Development Goals</a:t>
            </a:r>
            <a:endParaRPr/>
          </a:p>
        </p:txBody>
      </p:sp>
      <p:sp>
        <p:nvSpPr>
          <p:cNvPr id="191" name="Google Shape;191;p23"/>
          <p:cNvSpPr txBox="1"/>
          <p:nvPr>
            <p:ph idx="1" type="body"/>
          </p:nvPr>
        </p:nvSpPr>
        <p:spPr>
          <a:xfrm>
            <a:off x="609600" y="1192175"/>
            <a:ext cx="3505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major objectives of HCI is to develop computer systems interfaces that are:</a:t>
            </a:r>
            <a:endParaRPr/>
          </a:p>
          <a:p>
            <a:pPr indent="-342900" lvl="1" marL="914400" rtl="0" algn="l">
              <a:spcBef>
                <a:spcPts val="550"/>
              </a:spcBef>
              <a:spcAft>
                <a:spcPts val="0"/>
              </a:spcAft>
              <a:buSzPts val="1800"/>
              <a:buChar char="▶"/>
            </a:pPr>
            <a:r>
              <a:rPr lang="en"/>
              <a:t>Easy to learn</a:t>
            </a:r>
            <a:endParaRPr/>
          </a:p>
          <a:p>
            <a:pPr indent="-342900" lvl="1" marL="914400" rtl="0" algn="l">
              <a:spcBef>
                <a:spcPts val="550"/>
              </a:spcBef>
              <a:spcAft>
                <a:spcPts val="0"/>
              </a:spcAft>
              <a:buSzPts val="1800"/>
              <a:buChar char="▶"/>
            </a:pPr>
            <a:r>
              <a:rPr lang="en"/>
              <a:t>Easy to use</a:t>
            </a:r>
            <a:endParaRPr/>
          </a:p>
          <a:p>
            <a:pPr indent="-342900" lvl="1" marL="914400" rtl="0" algn="l">
              <a:spcBef>
                <a:spcPts val="550"/>
              </a:spcBef>
              <a:spcAft>
                <a:spcPts val="0"/>
              </a:spcAft>
              <a:buSzPts val="1800"/>
              <a:buChar char="▶"/>
            </a:pPr>
            <a:r>
              <a:rPr lang="en"/>
              <a:t>Error free</a:t>
            </a:r>
            <a:endParaRPr/>
          </a:p>
        </p:txBody>
      </p:sp>
      <p:sp>
        <p:nvSpPr>
          <p:cNvPr id="192" name="Google Shape;192;p2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descr="Image result for happy computer user senior asian" id="193" name="Google Shape;193;p23"/>
          <p:cNvPicPr preferRelativeResize="0"/>
          <p:nvPr>
            <p:ph idx="2" type="body"/>
          </p:nvPr>
        </p:nvPicPr>
        <p:blipFill rotWithShape="1">
          <a:blip r:embed="rId3">
            <a:alphaModFix/>
          </a:blip>
          <a:srcRect b="0" l="0" r="0" t="0"/>
          <a:stretch/>
        </p:blipFill>
        <p:spPr>
          <a:xfrm>
            <a:off x="4300020" y="1504950"/>
            <a:ext cx="4431230" cy="2496467"/>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4"/>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HCI?</a:t>
            </a:r>
            <a:endParaRPr/>
          </a:p>
        </p:txBody>
      </p:sp>
      <p:sp>
        <p:nvSpPr>
          <p:cNvPr id="200" name="Google Shape;200;p2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sp>
        <p:nvSpPr>
          <p:cNvPr id="201" name="Google Shape;201;p24"/>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HCI studies the </a:t>
            </a:r>
            <a:br>
              <a:rPr lang="en"/>
            </a:br>
            <a:r>
              <a:rPr b="1" lang="en"/>
              <a:t>interaction </a:t>
            </a:r>
            <a:r>
              <a:rPr lang="en"/>
              <a:t>between </a:t>
            </a:r>
            <a:br>
              <a:rPr lang="en"/>
            </a:br>
            <a:r>
              <a:rPr b="1" lang="en"/>
              <a:t>people </a:t>
            </a:r>
            <a:r>
              <a:rPr lang="en"/>
              <a:t>(users) and </a:t>
            </a:r>
            <a:br>
              <a:rPr lang="en"/>
            </a:br>
            <a:r>
              <a:rPr b="1" lang="en"/>
              <a:t>computers</a:t>
            </a:r>
            <a:endParaRPr b="1"/>
          </a:p>
        </p:txBody>
      </p:sp>
      <p:pic>
        <p:nvPicPr>
          <p:cNvPr id="202" name="Google Shape;202;p24"/>
          <p:cNvPicPr preferRelativeResize="0"/>
          <p:nvPr/>
        </p:nvPicPr>
        <p:blipFill rotWithShape="1">
          <a:blip r:embed="rId3">
            <a:alphaModFix/>
          </a:blip>
          <a:srcRect b="0" l="0" r="0" t="0"/>
          <a:stretch/>
        </p:blipFill>
        <p:spPr>
          <a:xfrm>
            <a:off x="3968550" y="1200150"/>
            <a:ext cx="4917053" cy="3372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25"/>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a:t>What is HCI? (2)</a:t>
            </a:r>
            <a:endParaRPr/>
          </a:p>
        </p:txBody>
      </p:sp>
      <p:sp>
        <p:nvSpPr>
          <p:cNvPr id="208" name="Google Shape;208;p2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sz="1000"/>
              <a:t>‹#›</a:t>
            </a:fld>
            <a:endParaRPr sz="1000"/>
          </a:p>
        </p:txBody>
      </p:sp>
      <p:sp>
        <p:nvSpPr>
          <p:cNvPr id="209" name="Google Shape;209;p25"/>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HCI consists of three parts:</a:t>
            </a:r>
            <a:endParaRPr/>
          </a:p>
          <a:p>
            <a:pPr indent="-342900" lvl="1" marL="914400" rtl="0" algn="l">
              <a:spcBef>
                <a:spcPts val="550"/>
              </a:spcBef>
              <a:spcAft>
                <a:spcPts val="0"/>
              </a:spcAft>
              <a:buSzPts val="1800"/>
              <a:buChar char="▶"/>
            </a:pPr>
            <a:r>
              <a:rPr b="1" lang="en"/>
              <a:t>Human</a:t>
            </a:r>
            <a:r>
              <a:rPr lang="en"/>
              <a:t>: an individual user or a group of users</a:t>
            </a:r>
            <a:endParaRPr/>
          </a:p>
          <a:p>
            <a:pPr indent="-342900" lvl="1" marL="914400" rtl="0" algn="l">
              <a:spcBef>
                <a:spcPts val="550"/>
              </a:spcBef>
              <a:spcAft>
                <a:spcPts val="0"/>
              </a:spcAft>
              <a:buSzPts val="1800"/>
              <a:buChar char="▶"/>
            </a:pPr>
            <a:r>
              <a:rPr b="1" lang="en"/>
              <a:t>Computer</a:t>
            </a:r>
            <a:r>
              <a:rPr lang="en"/>
              <a:t>: mobile device, desktop, terminal, or other device that processes data</a:t>
            </a:r>
            <a:endParaRPr/>
          </a:p>
          <a:p>
            <a:pPr indent="-342900" lvl="1" marL="914400" rtl="0" algn="l">
              <a:spcBef>
                <a:spcPts val="550"/>
              </a:spcBef>
              <a:spcAft>
                <a:spcPts val="0"/>
              </a:spcAft>
              <a:buSzPts val="1800"/>
              <a:buChar char="▶"/>
            </a:pPr>
            <a:r>
              <a:rPr b="1" lang="en"/>
              <a:t>Interaction</a:t>
            </a:r>
            <a:r>
              <a:rPr lang="en"/>
              <a:t>: any direct or indirect communication between a human and computer</a:t>
            </a:r>
            <a:endParaRPr/>
          </a:p>
          <a:p>
            <a:pPr indent="-368300" lvl="0" marL="457200" rtl="0" algn="l">
              <a:spcBef>
                <a:spcPts val="700"/>
              </a:spcBef>
              <a:spcAft>
                <a:spcPts val="0"/>
              </a:spcAft>
              <a:buSzPts val="2200"/>
              <a:buChar char="◻"/>
            </a:pPr>
            <a:r>
              <a:rPr lang="en"/>
              <a:t>In HCI, interaction takes place at a user interface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26"/>
          <p:cNvSpPr txBox="1"/>
          <p:nvPr>
            <p:ph type="title"/>
          </p:nvPr>
        </p:nvSpPr>
        <p:spPr>
          <a:xfrm>
            <a:off x="533400" y="204787"/>
            <a:ext cx="8153400" cy="6525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sz="3000"/>
              <a:t>Different User Interfaces</a:t>
            </a:r>
            <a:endParaRPr sz="3000"/>
          </a:p>
        </p:txBody>
      </p:sp>
      <p:sp>
        <p:nvSpPr>
          <p:cNvPr id="216" name="Google Shape;216;p2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sp>
        <p:nvSpPr>
          <p:cNvPr id="217" name="Google Shape;217;p26"/>
          <p:cNvSpPr txBox="1"/>
          <p:nvPr>
            <p:ph idx="3" type="body"/>
          </p:nvPr>
        </p:nvSpPr>
        <p:spPr>
          <a:xfrm>
            <a:off x="609600" y="1314450"/>
            <a:ext cx="3886200" cy="480000"/>
          </a:xfrm>
          <a:prstGeom prst="rect">
            <a:avLst/>
          </a:prstGeom>
          <a:solidFill>
            <a:schemeClr val="accent2"/>
          </a:solidFill>
          <a:ln>
            <a:noFill/>
          </a:ln>
        </p:spPr>
        <p:txBody>
          <a:bodyPr anchorCtr="0" anchor="ctr" bIns="45700" lIns="91425" spcFirstLastPara="1" rIns="91425" wrap="square" tIns="45700">
            <a:noAutofit/>
          </a:bodyPr>
          <a:lstStyle/>
          <a:p>
            <a:pPr indent="0" lvl="0" marL="0" rtl="0" algn="l">
              <a:spcBef>
                <a:spcPts val="700"/>
              </a:spcBef>
              <a:spcAft>
                <a:spcPts val="0"/>
              </a:spcAft>
              <a:buClr>
                <a:schemeClr val="accent2"/>
              </a:buClr>
              <a:buSzPts val="1200"/>
              <a:buFont typeface="Noto Sans Symbols"/>
              <a:buNone/>
            </a:pPr>
            <a:r>
              <a:rPr lang="en"/>
              <a:t>Touch</a:t>
            </a:r>
            <a:endParaRPr/>
          </a:p>
        </p:txBody>
      </p:sp>
      <p:sp>
        <p:nvSpPr>
          <p:cNvPr id="218" name="Google Shape;218;p26"/>
          <p:cNvSpPr txBox="1"/>
          <p:nvPr>
            <p:ph idx="4" type="body"/>
          </p:nvPr>
        </p:nvSpPr>
        <p:spPr>
          <a:xfrm>
            <a:off x="4800600" y="1314450"/>
            <a:ext cx="3886200" cy="480000"/>
          </a:xfrm>
          <a:prstGeom prst="rect">
            <a:avLst/>
          </a:prstGeom>
          <a:solidFill>
            <a:schemeClr val="accent4"/>
          </a:solidFill>
          <a:ln>
            <a:noFill/>
          </a:ln>
        </p:spPr>
        <p:txBody>
          <a:bodyPr anchorCtr="0" anchor="ctr" bIns="45700" lIns="91425" spcFirstLastPara="1" rIns="91425" wrap="square" tIns="45700">
            <a:noAutofit/>
          </a:bodyPr>
          <a:lstStyle/>
          <a:p>
            <a:pPr indent="0" lvl="0" marL="0" rtl="0" algn="l">
              <a:spcBef>
                <a:spcPts val="700"/>
              </a:spcBef>
              <a:spcAft>
                <a:spcPts val="0"/>
              </a:spcAft>
              <a:buClr>
                <a:schemeClr val="accent2"/>
              </a:buClr>
              <a:buSzPts val="1200"/>
              <a:buFont typeface="Noto Sans Symbols"/>
              <a:buNone/>
            </a:pPr>
            <a:r>
              <a:rPr lang="en"/>
              <a:t>Mouse</a:t>
            </a:r>
            <a:endParaRPr/>
          </a:p>
        </p:txBody>
      </p:sp>
      <p:pic>
        <p:nvPicPr>
          <p:cNvPr descr="Image result for using a mouse" id="219" name="Google Shape;219;p26"/>
          <p:cNvPicPr preferRelativeResize="0"/>
          <p:nvPr>
            <p:ph idx="2" type="body"/>
          </p:nvPr>
        </p:nvPicPr>
        <p:blipFill rotWithShape="1">
          <a:blip r:embed="rId3">
            <a:alphaModFix/>
          </a:blip>
          <a:srcRect b="22807" l="0" r="0" t="0"/>
          <a:stretch/>
        </p:blipFill>
        <p:spPr>
          <a:xfrm>
            <a:off x="4845404" y="2081063"/>
            <a:ext cx="3808739" cy="2205060"/>
          </a:xfrm>
          <a:prstGeom prst="rect">
            <a:avLst/>
          </a:prstGeom>
          <a:noFill/>
          <a:ln>
            <a:noFill/>
          </a:ln>
        </p:spPr>
      </p:pic>
      <p:pic>
        <p:nvPicPr>
          <p:cNvPr descr="Image result for large format touch screen" id="220" name="Google Shape;220;p26"/>
          <p:cNvPicPr preferRelativeResize="0"/>
          <p:nvPr>
            <p:ph idx="1" type="body"/>
          </p:nvPr>
        </p:nvPicPr>
        <p:blipFill rotWithShape="1">
          <a:blip r:embed="rId4">
            <a:alphaModFix/>
          </a:blip>
          <a:srcRect b="0" l="0" r="0" t="0"/>
          <a:stretch/>
        </p:blipFill>
        <p:spPr>
          <a:xfrm>
            <a:off x="609600" y="2083196"/>
            <a:ext cx="3886200" cy="217725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2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a:t>What is HCI? (3)</a:t>
            </a:r>
            <a:endParaRPr/>
          </a:p>
        </p:txBody>
      </p:sp>
      <p:sp>
        <p:nvSpPr>
          <p:cNvPr id="227" name="Google Shape;227;p27"/>
          <p:cNvSpPr txBox="1"/>
          <p:nvPr>
            <p:ph idx="1" type="body"/>
          </p:nvPr>
        </p:nvSpPr>
        <p:spPr>
          <a:xfrm>
            <a:off x="609600" y="1192175"/>
            <a:ext cx="423545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golden rule in HCI is that </a:t>
            </a:r>
            <a:r>
              <a:rPr b="1" lang="en"/>
              <a:t>people should come first</a:t>
            </a:r>
            <a:endParaRPr b="1"/>
          </a:p>
          <a:p>
            <a:pPr indent="-368300" lvl="0" marL="457200" rtl="0" algn="l">
              <a:spcBef>
                <a:spcPts val="700"/>
              </a:spcBef>
              <a:spcAft>
                <a:spcPts val="0"/>
              </a:spcAft>
              <a:buSzPts val="2200"/>
              <a:buChar char="◻"/>
            </a:pPr>
            <a:r>
              <a:rPr lang="en"/>
              <a:t>What is the purpose of the computer system?</a:t>
            </a:r>
            <a:endParaRPr/>
          </a:p>
          <a:p>
            <a:pPr indent="-342900" lvl="1" marL="914400" rtl="0" algn="l">
              <a:spcBef>
                <a:spcPts val="550"/>
              </a:spcBef>
              <a:spcAft>
                <a:spcPts val="0"/>
              </a:spcAft>
              <a:buSzPts val="1800"/>
              <a:buChar char="▶"/>
            </a:pPr>
            <a:r>
              <a:rPr lang="en"/>
              <a:t>To help a user accomplish a task</a:t>
            </a:r>
            <a:endParaRPr/>
          </a:p>
        </p:txBody>
      </p:sp>
      <p:sp>
        <p:nvSpPr>
          <p:cNvPr id="228" name="Google Shape;228;p2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descr="Please resize your mobile phone" id="229" name="Google Shape;229;p27"/>
          <p:cNvPicPr preferRelativeResize="0"/>
          <p:nvPr>
            <p:ph idx="2" type="body"/>
          </p:nvPr>
        </p:nvPicPr>
        <p:blipFill rotWithShape="1">
          <a:blip r:embed="rId3">
            <a:alphaModFix/>
          </a:blip>
          <a:srcRect b="0" l="0" r="0" t="0"/>
          <a:stretch/>
        </p:blipFill>
        <p:spPr>
          <a:xfrm>
            <a:off x="5823744" y="1192213"/>
            <a:ext cx="1928812" cy="3429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2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a:t>Evolution of User Interfaces</a:t>
            </a:r>
            <a:endParaRPr/>
          </a:p>
        </p:txBody>
      </p:sp>
      <p:sp>
        <p:nvSpPr>
          <p:cNvPr id="236" name="Google Shape;236;p28"/>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Command line word processing</a:t>
            </a:r>
            <a:endParaRPr/>
          </a:p>
        </p:txBody>
      </p:sp>
      <p:sp>
        <p:nvSpPr>
          <p:cNvPr id="237" name="Google Shape;237;p2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id="238" name="Google Shape;238;p28"/>
          <p:cNvPicPr preferRelativeResize="0"/>
          <p:nvPr>
            <p:ph idx="2" type="body"/>
          </p:nvPr>
        </p:nvPicPr>
        <p:blipFill rotWithShape="1">
          <a:blip r:embed="rId3">
            <a:alphaModFix/>
          </a:blip>
          <a:srcRect b="0" l="0" r="0" t="0"/>
          <a:stretch/>
        </p:blipFill>
        <p:spPr>
          <a:xfrm>
            <a:off x="4845050" y="1277189"/>
            <a:ext cx="3886200" cy="325904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p2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a:t>Evolution of User Interfaces (2)</a:t>
            </a:r>
            <a:endParaRPr/>
          </a:p>
        </p:txBody>
      </p:sp>
      <p:sp>
        <p:nvSpPr>
          <p:cNvPr id="245" name="Google Shape;245;p29"/>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Command line word processing</a:t>
            </a:r>
            <a:endParaRPr/>
          </a:p>
          <a:p>
            <a:pPr indent="-342900" lvl="1" marL="914400" rtl="0" algn="l">
              <a:spcBef>
                <a:spcPts val="550"/>
              </a:spcBef>
              <a:spcAft>
                <a:spcPts val="0"/>
              </a:spcAft>
              <a:buSzPts val="1800"/>
              <a:buChar char="▶"/>
            </a:pPr>
            <a:r>
              <a:rPr lang="en"/>
              <a:t>Early GUIs</a:t>
            </a:r>
            <a:endParaRPr/>
          </a:p>
          <a:p>
            <a:pPr indent="-342900" lvl="1" marL="914400" rtl="0" algn="l">
              <a:spcBef>
                <a:spcPts val="550"/>
              </a:spcBef>
              <a:spcAft>
                <a:spcPts val="0"/>
              </a:spcAft>
              <a:buSzPts val="1800"/>
              <a:buChar char="▶"/>
            </a:pPr>
            <a:r>
              <a:rPr lang="en"/>
              <a:t>Macintosh Finder</a:t>
            </a:r>
            <a:endParaRPr/>
          </a:p>
        </p:txBody>
      </p:sp>
      <p:sp>
        <p:nvSpPr>
          <p:cNvPr id="246" name="Google Shape;246;p2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id="247" name="Google Shape;247;p29"/>
          <p:cNvPicPr preferRelativeResize="0"/>
          <p:nvPr>
            <p:ph idx="2" type="body"/>
          </p:nvPr>
        </p:nvPicPr>
        <p:blipFill rotWithShape="1">
          <a:blip r:embed="rId3">
            <a:alphaModFix/>
          </a:blip>
          <a:srcRect b="0" l="0" r="0" t="0"/>
          <a:stretch/>
        </p:blipFill>
        <p:spPr>
          <a:xfrm>
            <a:off x="4845050" y="1608783"/>
            <a:ext cx="3886200" cy="25958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Google Shape;253;p3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Evolution of User Interfaces (3)</a:t>
            </a:r>
            <a:endParaRPr/>
          </a:p>
        </p:txBody>
      </p:sp>
      <p:sp>
        <p:nvSpPr>
          <p:cNvPr id="254" name="Google Shape;254;p30"/>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Command line word processing</a:t>
            </a:r>
            <a:endParaRPr/>
          </a:p>
          <a:p>
            <a:pPr indent="-368300" lvl="0" marL="457200" rtl="0" algn="l">
              <a:spcBef>
                <a:spcPts val="700"/>
              </a:spcBef>
              <a:spcAft>
                <a:spcPts val="0"/>
              </a:spcAft>
              <a:buSzPts val="2200"/>
              <a:buChar char="◻"/>
            </a:pPr>
            <a:r>
              <a:rPr lang="en"/>
              <a:t>Early GUIs</a:t>
            </a:r>
            <a:endParaRPr/>
          </a:p>
          <a:p>
            <a:pPr indent="-342900" lvl="1" marL="914400" rtl="0" algn="l">
              <a:spcBef>
                <a:spcPts val="550"/>
              </a:spcBef>
              <a:spcAft>
                <a:spcPts val="0"/>
              </a:spcAft>
              <a:buSzPts val="1800"/>
              <a:buChar char="▶"/>
            </a:pPr>
            <a:r>
              <a:rPr lang="en"/>
              <a:t>Macintosh Finder</a:t>
            </a:r>
            <a:endParaRPr/>
          </a:p>
          <a:p>
            <a:pPr indent="-342900" lvl="1" marL="914400" rtl="0" algn="l">
              <a:spcBef>
                <a:spcPts val="550"/>
              </a:spcBef>
              <a:spcAft>
                <a:spcPts val="0"/>
              </a:spcAft>
              <a:buSzPts val="1800"/>
              <a:buChar char="▶"/>
            </a:pPr>
            <a:r>
              <a:rPr lang="en"/>
              <a:t>Windows 95</a:t>
            </a:r>
            <a:endParaRPr/>
          </a:p>
        </p:txBody>
      </p:sp>
      <p:sp>
        <p:nvSpPr>
          <p:cNvPr id="255" name="Google Shape;255;p3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descr="Image result for windows 95 start menu" id="256" name="Google Shape;256;p30"/>
          <p:cNvPicPr preferRelativeResize="0"/>
          <p:nvPr>
            <p:ph idx="2" type="body"/>
          </p:nvPr>
        </p:nvPicPr>
        <p:blipFill rotWithShape="1">
          <a:blip r:embed="rId3">
            <a:alphaModFix/>
          </a:blip>
          <a:srcRect b="0" l="0" r="0" t="0"/>
          <a:stretch/>
        </p:blipFill>
        <p:spPr>
          <a:xfrm>
            <a:off x="4796367" y="1449388"/>
            <a:ext cx="3934883" cy="295116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3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Evolution of User Interfaces (4)</a:t>
            </a:r>
            <a:endParaRPr/>
          </a:p>
        </p:txBody>
      </p:sp>
      <p:sp>
        <p:nvSpPr>
          <p:cNvPr id="263" name="Google Shape;263;p31"/>
          <p:cNvSpPr txBox="1"/>
          <p:nvPr>
            <p:ph idx="1" type="body"/>
          </p:nvPr>
        </p:nvSpPr>
        <p:spPr>
          <a:xfrm>
            <a:off x="609600" y="1192175"/>
            <a:ext cx="41910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Modern day</a:t>
            </a:r>
            <a:endParaRPr/>
          </a:p>
          <a:p>
            <a:pPr indent="-342900" lvl="1" marL="914400" rtl="0" algn="l">
              <a:spcBef>
                <a:spcPts val="550"/>
              </a:spcBef>
              <a:spcAft>
                <a:spcPts val="0"/>
              </a:spcAft>
              <a:buSzPts val="1800"/>
              <a:buChar char="▶"/>
            </a:pPr>
            <a:r>
              <a:rPr lang="en"/>
              <a:t>Mouse: Desktop, laptop</a:t>
            </a:r>
            <a:endParaRPr/>
          </a:p>
          <a:p>
            <a:pPr indent="-342900" lvl="1" marL="914400" rtl="0" algn="l">
              <a:spcBef>
                <a:spcPts val="550"/>
              </a:spcBef>
              <a:spcAft>
                <a:spcPts val="0"/>
              </a:spcAft>
              <a:buSzPts val="1800"/>
              <a:buChar char="▶"/>
            </a:pPr>
            <a:r>
              <a:rPr lang="en"/>
              <a:t>Touch: Laptop, mobile</a:t>
            </a:r>
            <a:endParaRPr/>
          </a:p>
          <a:p>
            <a:pPr indent="-342900" lvl="1" marL="914400" rtl="0" algn="l">
              <a:spcBef>
                <a:spcPts val="550"/>
              </a:spcBef>
              <a:spcAft>
                <a:spcPts val="0"/>
              </a:spcAft>
              <a:buSzPts val="1800"/>
              <a:buChar char="▶"/>
            </a:pPr>
            <a:r>
              <a:rPr lang="en"/>
              <a:t>Voice: All</a:t>
            </a:r>
            <a:endParaRPr/>
          </a:p>
          <a:p>
            <a:pPr indent="-342900" lvl="1" marL="914400" rtl="0" algn="l">
              <a:spcBef>
                <a:spcPts val="550"/>
              </a:spcBef>
              <a:spcAft>
                <a:spcPts val="0"/>
              </a:spcAft>
              <a:buSzPts val="1800"/>
              <a:buChar char="▶"/>
            </a:pPr>
            <a:r>
              <a:rPr lang="en"/>
              <a:t>Gesture: Mobile</a:t>
            </a:r>
            <a:endParaRPr/>
          </a:p>
          <a:p>
            <a:pPr indent="-368300" lvl="0" marL="457200" rtl="0" algn="l">
              <a:spcBef>
                <a:spcPts val="700"/>
              </a:spcBef>
              <a:spcAft>
                <a:spcPts val="0"/>
              </a:spcAft>
              <a:buSzPts val="2200"/>
              <a:buChar char="◻"/>
            </a:pPr>
            <a:r>
              <a:rPr lang="en"/>
              <a:t>The Future</a:t>
            </a:r>
            <a:endParaRPr/>
          </a:p>
          <a:p>
            <a:pPr indent="-342900" lvl="1" marL="914400" rtl="0" algn="l">
              <a:spcBef>
                <a:spcPts val="550"/>
              </a:spcBef>
              <a:spcAft>
                <a:spcPts val="0"/>
              </a:spcAft>
              <a:buSzPts val="1800"/>
              <a:buChar char="▶"/>
            </a:pPr>
            <a:r>
              <a:rPr lang="en"/>
              <a:t>Thought Computing?</a:t>
            </a:r>
            <a:endParaRPr/>
          </a:p>
        </p:txBody>
      </p:sp>
      <p:sp>
        <p:nvSpPr>
          <p:cNvPr id="264" name="Google Shape;264;p3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pic>
        <p:nvPicPr>
          <p:cNvPr descr="Related image" id="265" name="Google Shape;265;p31"/>
          <p:cNvPicPr preferRelativeResize="0"/>
          <p:nvPr>
            <p:ph idx="2" type="body"/>
          </p:nvPr>
        </p:nvPicPr>
        <p:blipFill rotWithShape="1">
          <a:blip r:embed="rId3">
            <a:alphaModFix/>
          </a:blip>
          <a:srcRect b="0" l="2881" r="0" t="0"/>
          <a:stretch/>
        </p:blipFill>
        <p:spPr>
          <a:xfrm>
            <a:off x="5334000" y="1368425"/>
            <a:ext cx="2997200" cy="30765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3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The Intersection of HCI</a:t>
            </a:r>
            <a:endParaRPr/>
          </a:p>
        </p:txBody>
      </p:sp>
      <p:sp>
        <p:nvSpPr>
          <p:cNvPr id="272" name="Google Shape;272;p3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sz="1000"/>
              <a:t>‹#›</a:t>
            </a:fld>
            <a:endParaRPr sz="1000"/>
          </a:p>
        </p:txBody>
      </p:sp>
      <p:sp>
        <p:nvSpPr>
          <p:cNvPr id="273" name="Google Shape;273;p32"/>
          <p:cNvSpPr txBox="1"/>
          <p:nvPr>
            <p:ph idx="1" type="body"/>
          </p:nvPr>
        </p:nvSpPr>
        <p:spPr>
          <a:xfrm>
            <a:off x="609600" y="1192175"/>
            <a:ext cx="41148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intersection of three disciplines (i.e. major fields of study)</a:t>
            </a:r>
            <a:endParaRPr/>
          </a:p>
          <a:p>
            <a:pPr indent="-342900" lvl="1" marL="914400" rtl="0" algn="l">
              <a:spcBef>
                <a:spcPts val="550"/>
              </a:spcBef>
              <a:spcAft>
                <a:spcPts val="0"/>
              </a:spcAft>
              <a:buSzPts val="1800"/>
              <a:buChar char="▶"/>
            </a:pPr>
            <a:r>
              <a:rPr lang="en"/>
              <a:t>Computer Science</a:t>
            </a:r>
            <a:endParaRPr/>
          </a:p>
          <a:p>
            <a:pPr indent="-342900" lvl="1" marL="914400" rtl="0" algn="l">
              <a:spcBef>
                <a:spcPts val="550"/>
              </a:spcBef>
              <a:spcAft>
                <a:spcPts val="0"/>
              </a:spcAft>
              <a:buSzPts val="1800"/>
              <a:buChar char="▶"/>
            </a:pPr>
            <a:r>
              <a:rPr lang="en"/>
              <a:t>Cognitive Psychology</a:t>
            </a:r>
            <a:endParaRPr/>
          </a:p>
          <a:p>
            <a:pPr indent="-342900" lvl="1" marL="914400" rtl="0" algn="l">
              <a:spcBef>
                <a:spcPts val="550"/>
              </a:spcBef>
              <a:spcAft>
                <a:spcPts val="0"/>
              </a:spcAft>
              <a:buSzPts val="1800"/>
              <a:buChar char="▶"/>
            </a:pPr>
            <a:r>
              <a:rPr lang="en"/>
              <a:t>Fine Arts Design</a:t>
            </a:r>
            <a:endParaRPr/>
          </a:p>
        </p:txBody>
      </p:sp>
      <p:pic>
        <p:nvPicPr>
          <p:cNvPr id="274" name="Google Shape;274;p32"/>
          <p:cNvPicPr preferRelativeResize="0"/>
          <p:nvPr>
            <p:ph idx="2" type="body"/>
          </p:nvPr>
        </p:nvPicPr>
        <p:blipFill rotWithShape="1">
          <a:blip r:embed="rId3">
            <a:alphaModFix/>
          </a:blip>
          <a:srcRect b="0" l="0" r="0" t="0"/>
          <a:stretch/>
        </p:blipFill>
        <p:spPr>
          <a:xfrm>
            <a:off x="4845050" y="1222265"/>
            <a:ext cx="3886200" cy="336889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3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The Intersection of HCI (2)</a:t>
            </a:r>
            <a:endParaRPr/>
          </a:p>
        </p:txBody>
      </p:sp>
      <p:sp>
        <p:nvSpPr>
          <p:cNvPr id="281" name="Google Shape;281;p33"/>
          <p:cNvSpPr txBox="1"/>
          <p:nvPr>
            <p:ph idx="1" type="body"/>
          </p:nvPr>
        </p:nvSpPr>
        <p:spPr>
          <a:xfrm>
            <a:off x="609600" y="1192175"/>
            <a:ext cx="33528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Computer Science</a:t>
            </a:r>
            <a:endParaRPr/>
          </a:p>
          <a:p>
            <a:pPr indent="-342900" lvl="1" marL="914400" rtl="0" algn="l">
              <a:spcBef>
                <a:spcPts val="550"/>
              </a:spcBef>
              <a:spcAft>
                <a:spcPts val="0"/>
              </a:spcAft>
              <a:buSzPts val="1800"/>
              <a:buChar char="▶"/>
            </a:pPr>
            <a:r>
              <a:rPr lang="en"/>
              <a:t>Designs the software that interacts with the hardware</a:t>
            </a:r>
            <a:endParaRPr/>
          </a:p>
          <a:p>
            <a:pPr indent="0" lvl="0" marL="0" rtl="0" algn="l">
              <a:spcBef>
                <a:spcPts val="700"/>
              </a:spcBef>
              <a:spcAft>
                <a:spcPts val="0"/>
              </a:spcAft>
              <a:buNone/>
            </a:pPr>
            <a:r>
              <a:t/>
            </a:r>
            <a:endParaRPr/>
          </a:p>
        </p:txBody>
      </p:sp>
      <p:sp>
        <p:nvSpPr>
          <p:cNvPr id="282" name="Google Shape;282;p3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1000" u="none" cap="none" strike="noStrike">
                <a:solidFill>
                  <a:srgbClr val="FFFFFF"/>
                </a:solidFill>
                <a:latin typeface="Questrial"/>
                <a:ea typeface="Questrial"/>
                <a:cs typeface="Questrial"/>
                <a:sym typeface="Questrial"/>
              </a:rPr>
              <a:t>‹#›</a:t>
            </a:fld>
            <a:endParaRPr b="1" i="0" sz="1000" u="none" cap="none" strike="noStrike">
              <a:solidFill>
                <a:srgbClr val="FFFFFF"/>
              </a:solidFill>
              <a:latin typeface="Questrial"/>
              <a:ea typeface="Questrial"/>
              <a:cs typeface="Questrial"/>
              <a:sym typeface="Questrial"/>
            </a:endParaRPr>
          </a:p>
        </p:txBody>
      </p:sp>
      <p:pic>
        <p:nvPicPr>
          <p:cNvPr id="283" name="Google Shape;283;p33"/>
          <p:cNvPicPr preferRelativeResize="0"/>
          <p:nvPr/>
        </p:nvPicPr>
        <p:blipFill rotWithShape="1">
          <a:blip r:embed="rId3">
            <a:alphaModFix/>
          </a:blip>
          <a:srcRect b="0" l="0" r="0" t="0"/>
          <a:stretch/>
        </p:blipFill>
        <p:spPr>
          <a:xfrm>
            <a:off x="3962400" y="1164767"/>
            <a:ext cx="4929382" cy="3380446"/>
          </a:xfrm>
          <a:prstGeom prst="rect">
            <a:avLst/>
          </a:prstGeom>
          <a:noFill/>
          <a:ln>
            <a:noFill/>
          </a:ln>
        </p:spPr>
      </p:pic>
      <p:sp>
        <p:nvSpPr>
          <p:cNvPr id="284" name="Google Shape;284;p33"/>
          <p:cNvSpPr/>
          <p:nvPr/>
        </p:nvSpPr>
        <p:spPr>
          <a:xfrm rot="2738569">
            <a:off x="6104119" y="888980"/>
            <a:ext cx="2572224" cy="3432423"/>
          </a:xfrm>
          <a:prstGeom prst="ellipse">
            <a:avLst/>
          </a:prstGeom>
          <a:solidFill>
            <a:srgbClr val="FF0000">
              <a:alpha val="9803"/>
            </a:srgbClr>
          </a:solidFill>
          <a:ln cap="flat" cmpd="sng" w="19050">
            <a:solidFill>
              <a:srgbClr val="66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estrial"/>
              <a:ea typeface="Questrial"/>
              <a:cs typeface="Questrial"/>
              <a:sym typeface="Quest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sp>
        <p:nvSpPr>
          <p:cNvPr id="290" name="Google Shape;290;p34"/>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The Intersection of HCI (3)</a:t>
            </a:r>
            <a:endParaRPr/>
          </a:p>
        </p:txBody>
      </p:sp>
      <p:sp>
        <p:nvSpPr>
          <p:cNvPr id="291" name="Google Shape;291;p34"/>
          <p:cNvSpPr txBox="1"/>
          <p:nvPr>
            <p:ph idx="1" type="body"/>
          </p:nvPr>
        </p:nvSpPr>
        <p:spPr>
          <a:xfrm>
            <a:off x="609600" y="1192175"/>
            <a:ext cx="35370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Cognitive Psychology</a:t>
            </a:r>
            <a:endParaRPr/>
          </a:p>
          <a:p>
            <a:pPr indent="-342900" lvl="1" marL="914400" rtl="0" algn="l">
              <a:spcBef>
                <a:spcPts val="550"/>
              </a:spcBef>
              <a:spcAft>
                <a:spcPts val="0"/>
              </a:spcAft>
              <a:buSzPts val="1800"/>
              <a:buChar char="▶"/>
            </a:pPr>
            <a:r>
              <a:rPr lang="en"/>
              <a:t>Examines how the </a:t>
            </a:r>
            <a:br>
              <a:rPr lang="en"/>
            </a:br>
            <a:r>
              <a:rPr lang="en"/>
              <a:t>mind processes information</a:t>
            </a:r>
            <a:endParaRPr/>
          </a:p>
        </p:txBody>
      </p:sp>
      <p:sp>
        <p:nvSpPr>
          <p:cNvPr id="292" name="Google Shape;292;p3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id="293" name="Google Shape;293;p34"/>
          <p:cNvPicPr preferRelativeResize="0"/>
          <p:nvPr/>
        </p:nvPicPr>
        <p:blipFill rotWithShape="1">
          <a:blip r:embed="rId3">
            <a:alphaModFix/>
          </a:blip>
          <a:srcRect b="0" l="0" r="0" t="0"/>
          <a:stretch/>
        </p:blipFill>
        <p:spPr>
          <a:xfrm>
            <a:off x="3962400" y="1164767"/>
            <a:ext cx="4929382" cy="3380446"/>
          </a:xfrm>
          <a:prstGeom prst="rect">
            <a:avLst/>
          </a:prstGeom>
          <a:noFill/>
          <a:ln>
            <a:noFill/>
          </a:ln>
        </p:spPr>
      </p:pic>
      <p:sp>
        <p:nvSpPr>
          <p:cNvPr id="294" name="Google Shape;294;p34"/>
          <p:cNvSpPr/>
          <p:nvPr/>
        </p:nvSpPr>
        <p:spPr>
          <a:xfrm rot="2738569">
            <a:off x="6104119" y="888980"/>
            <a:ext cx="2572224" cy="3432423"/>
          </a:xfrm>
          <a:prstGeom prst="ellipse">
            <a:avLst/>
          </a:prstGeom>
          <a:solidFill>
            <a:srgbClr val="FF0000">
              <a:alpha val="9803"/>
            </a:srgbClr>
          </a:solidFill>
          <a:ln cap="flat" cmpd="sng" w="19050">
            <a:solidFill>
              <a:srgbClr val="66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estrial"/>
              <a:ea typeface="Questrial"/>
              <a:cs typeface="Questrial"/>
              <a:sym typeface="Questrial"/>
            </a:endParaRPr>
          </a:p>
        </p:txBody>
      </p:sp>
      <p:sp>
        <p:nvSpPr>
          <p:cNvPr id="295" name="Google Shape;295;p34"/>
          <p:cNvSpPr/>
          <p:nvPr/>
        </p:nvSpPr>
        <p:spPr>
          <a:xfrm rot="-2658075">
            <a:off x="4045510" y="896741"/>
            <a:ext cx="2684065" cy="3501486"/>
          </a:xfrm>
          <a:prstGeom prst="ellipse">
            <a:avLst/>
          </a:prstGeom>
          <a:solidFill>
            <a:srgbClr val="7030A0">
              <a:alpha val="20000"/>
            </a:srgbClr>
          </a:solidFill>
          <a:ln cap="flat" cmpd="sng" w="19050">
            <a:solidFill>
              <a:srgbClr val="6A7B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estrial"/>
              <a:ea typeface="Questrial"/>
              <a:cs typeface="Questrial"/>
              <a:sym typeface="Quest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0" name="Shape 300"/>
        <p:cNvGrpSpPr/>
        <p:nvPr/>
      </p:nvGrpSpPr>
      <p:grpSpPr>
        <a:xfrm>
          <a:off x="0" y="0"/>
          <a:ext cx="0" cy="0"/>
          <a:chOff x="0" y="0"/>
          <a:chExt cx="0" cy="0"/>
        </a:xfrm>
      </p:grpSpPr>
      <p:sp>
        <p:nvSpPr>
          <p:cNvPr id="301" name="Google Shape;301;p3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The Intersection of HCI (4)</a:t>
            </a:r>
            <a:endParaRPr/>
          </a:p>
        </p:txBody>
      </p:sp>
      <p:sp>
        <p:nvSpPr>
          <p:cNvPr id="302" name="Google Shape;302;p35"/>
          <p:cNvSpPr txBox="1"/>
          <p:nvPr>
            <p:ph idx="1" type="body"/>
          </p:nvPr>
        </p:nvSpPr>
        <p:spPr>
          <a:xfrm>
            <a:off x="609600" y="1192175"/>
            <a:ext cx="3100581"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Fine Arts Design</a:t>
            </a:r>
            <a:endParaRPr/>
          </a:p>
          <a:p>
            <a:pPr indent="-342900" lvl="1" marL="914400" rtl="0" algn="l">
              <a:spcBef>
                <a:spcPts val="550"/>
              </a:spcBef>
              <a:spcAft>
                <a:spcPts val="0"/>
              </a:spcAft>
              <a:buSzPts val="1800"/>
              <a:buChar char="▶"/>
            </a:pPr>
            <a:r>
              <a:rPr lang="en"/>
              <a:t>Creates the graphical or visual elements that the people use to interface with the device</a:t>
            </a:r>
            <a:endParaRPr/>
          </a:p>
        </p:txBody>
      </p:sp>
      <p:sp>
        <p:nvSpPr>
          <p:cNvPr id="303" name="Google Shape;303;p3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id="304" name="Google Shape;304;p35"/>
          <p:cNvPicPr preferRelativeResize="0"/>
          <p:nvPr/>
        </p:nvPicPr>
        <p:blipFill rotWithShape="1">
          <a:blip r:embed="rId3">
            <a:alphaModFix/>
          </a:blip>
          <a:srcRect b="0" l="0" r="0" t="0"/>
          <a:stretch/>
        </p:blipFill>
        <p:spPr>
          <a:xfrm>
            <a:off x="3962400" y="1164767"/>
            <a:ext cx="4929382" cy="3380446"/>
          </a:xfrm>
          <a:prstGeom prst="rect">
            <a:avLst/>
          </a:prstGeom>
          <a:noFill/>
          <a:ln>
            <a:noFill/>
          </a:ln>
        </p:spPr>
      </p:pic>
      <p:sp>
        <p:nvSpPr>
          <p:cNvPr id="305" name="Google Shape;305;p35"/>
          <p:cNvSpPr/>
          <p:nvPr/>
        </p:nvSpPr>
        <p:spPr>
          <a:xfrm rot="2738569">
            <a:off x="6104119" y="888980"/>
            <a:ext cx="2572224" cy="3432423"/>
          </a:xfrm>
          <a:prstGeom prst="ellipse">
            <a:avLst/>
          </a:prstGeom>
          <a:solidFill>
            <a:srgbClr val="FF0000">
              <a:alpha val="9803"/>
            </a:srgbClr>
          </a:solidFill>
          <a:ln cap="flat" cmpd="sng" w="19050">
            <a:solidFill>
              <a:srgbClr val="66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estrial"/>
              <a:ea typeface="Questrial"/>
              <a:cs typeface="Questrial"/>
              <a:sym typeface="Questrial"/>
            </a:endParaRPr>
          </a:p>
        </p:txBody>
      </p:sp>
      <p:sp>
        <p:nvSpPr>
          <p:cNvPr id="306" name="Google Shape;306;p35"/>
          <p:cNvSpPr/>
          <p:nvPr/>
        </p:nvSpPr>
        <p:spPr>
          <a:xfrm>
            <a:off x="4405170" y="1889532"/>
            <a:ext cx="4008231" cy="2796767"/>
          </a:xfrm>
          <a:prstGeom prst="ellipse">
            <a:avLst/>
          </a:prstGeom>
          <a:solidFill>
            <a:srgbClr val="92D050">
              <a:alpha val="9803"/>
            </a:srgbClr>
          </a:solidFill>
          <a:ln cap="flat" cmpd="sng" w="19050">
            <a:solidFill>
              <a:srgbClr val="79856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estrial"/>
              <a:ea typeface="Questrial"/>
              <a:cs typeface="Questrial"/>
              <a:sym typeface="Questrial"/>
            </a:endParaRPr>
          </a:p>
        </p:txBody>
      </p:sp>
      <p:sp>
        <p:nvSpPr>
          <p:cNvPr id="307" name="Google Shape;307;p35"/>
          <p:cNvSpPr/>
          <p:nvPr/>
        </p:nvSpPr>
        <p:spPr>
          <a:xfrm rot="-2658075">
            <a:off x="4045510" y="896741"/>
            <a:ext cx="2684065" cy="3501486"/>
          </a:xfrm>
          <a:prstGeom prst="ellipse">
            <a:avLst/>
          </a:prstGeom>
          <a:solidFill>
            <a:srgbClr val="7030A0">
              <a:alpha val="20000"/>
            </a:srgbClr>
          </a:solidFill>
          <a:ln cap="flat" cmpd="sng" w="19050">
            <a:solidFill>
              <a:srgbClr val="6A7B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estrial"/>
              <a:ea typeface="Questrial"/>
              <a:cs typeface="Questrial"/>
              <a:sym typeface="Quest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sp>
        <p:nvSpPr>
          <p:cNvPr id="312" name="Google Shape;312;p36"/>
          <p:cNvSpPr txBox="1"/>
          <p:nvPr>
            <p:ph type="title"/>
          </p:nvPr>
        </p:nvSpPr>
        <p:spPr>
          <a:xfrm>
            <a:off x="533400" y="204787"/>
            <a:ext cx="8153400" cy="6525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sz="3000"/>
              <a:t>The Intersection of HCI (5)</a:t>
            </a:r>
            <a:endParaRPr sz="3000"/>
          </a:p>
        </p:txBody>
      </p:sp>
      <p:pic>
        <p:nvPicPr>
          <p:cNvPr id="313" name="Google Shape;313;p36"/>
          <p:cNvPicPr preferRelativeResize="0"/>
          <p:nvPr>
            <p:ph idx="1" type="body"/>
          </p:nvPr>
        </p:nvPicPr>
        <p:blipFill rotWithShape="1">
          <a:blip r:embed="rId3">
            <a:alphaModFix/>
          </a:blip>
          <a:srcRect b="12457" l="0" r="0" t="6178"/>
          <a:stretch/>
        </p:blipFill>
        <p:spPr>
          <a:xfrm>
            <a:off x="1066800" y="1993449"/>
            <a:ext cx="2895600" cy="2356012"/>
          </a:xfrm>
          <a:prstGeom prst="rect">
            <a:avLst/>
          </a:prstGeom>
          <a:noFill/>
          <a:ln>
            <a:noFill/>
          </a:ln>
        </p:spPr>
      </p:pic>
      <p:pic>
        <p:nvPicPr>
          <p:cNvPr id="314" name="Google Shape;314;p36"/>
          <p:cNvPicPr preferRelativeResize="0"/>
          <p:nvPr>
            <p:ph idx="2" type="body"/>
          </p:nvPr>
        </p:nvPicPr>
        <p:blipFill rotWithShape="1">
          <a:blip r:embed="rId4">
            <a:alphaModFix/>
          </a:blip>
          <a:srcRect b="0" l="0" r="0" t="0"/>
          <a:stretch/>
        </p:blipFill>
        <p:spPr>
          <a:xfrm>
            <a:off x="4800600" y="1994189"/>
            <a:ext cx="3886200" cy="2355272"/>
          </a:xfrm>
          <a:prstGeom prst="rect">
            <a:avLst/>
          </a:prstGeom>
          <a:noFill/>
          <a:ln>
            <a:noFill/>
          </a:ln>
        </p:spPr>
      </p:pic>
      <p:sp>
        <p:nvSpPr>
          <p:cNvPr id="315" name="Google Shape;315;p3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316" name="Google Shape;316;p36"/>
          <p:cNvSpPr txBox="1"/>
          <p:nvPr>
            <p:ph idx="3" type="body"/>
          </p:nvPr>
        </p:nvSpPr>
        <p:spPr>
          <a:xfrm>
            <a:off x="609600" y="1314450"/>
            <a:ext cx="3886200" cy="480000"/>
          </a:xfrm>
          <a:prstGeom prst="rect">
            <a:avLst/>
          </a:prstGeom>
          <a:solidFill>
            <a:schemeClr val="accent2"/>
          </a:solidFill>
          <a:ln>
            <a:noFill/>
          </a:ln>
        </p:spPr>
        <p:txBody>
          <a:bodyPr anchorCtr="0" anchor="ctr" bIns="45700" lIns="91425" spcFirstLastPara="1" rIns="91425" wrap="square" tIns="45700">
            <a:noAutofit/>
          </a:bodyPr>
          <a:lstStyle/>
          <a:p>
            <a:pPr indent="0" lvl="0" marL="0" rtl="0" algn="l">
              <a:spcBef>
                <a:spcPts val="700"/>
              </a:spcBef>
              <a:spcAft>
                <a:spcPts val="0"/>
              </a:spcAft>
              <a:buClr>
                <a:schemeClr val="accent2"/>
              </a:buClr>
              <a:buSzPts val="1200"/>
              <a:buFont typeface="Noto Sans Symbols"/>
              <a:buNone/>
            </a:pPr>
            <a:r>
              <a:rPr lang="en"/>
              <a:t>Physical Interface</a:t>
            </a:r>
            <a:endParaRPr/>
          </a:p>
        </p:txBody>
      </p:sp>
      <p:sp>
        <p:nvSpPr>
          <p:cNvPr id="317" name="Google Shape;317;p36"/>
          <p:cNvSpPr txBox="1"/>
          <p:nvPr>
            <p:ph idx="4" type="body"/>
          </p:nvPr>
        </p:nvSpPr>
        <p:spPr>
          <a:xfrm>
            <a:off x="4800600" y="1314450"/>
            <a:ext cx="3886200" cy="480000"/>
          </a:xfrm>
          <a:prstGeom prst="rect">
            <a:avLst/>
          </a:prstGeom>
          <a:solidFill>
            <a:schemeClr val="accent4"/>
          </a:solidFill>
          <a:ln>
            <a:noFill/>
          </a:ln>
        </p:spPr>
        <p:txBody>
          <a:bodyPr anchorCtr="0" anchor="ctr" bIns="45700" lIns="91425" spcFirstLastPara="1" rIns="91425" wrap="square" tIns="45700">
            <a:noAutofit/>
          </a:bodyPr>
          <a:lstStyle/>
          <a:p>
            <a:pPr indent="0" lvl="0" marL="0" rtl="0" algn="l">
              <a:spcBef>
                <a:spcPts val="700"/>
              </a:spcBef>
              <a:spcAft>
                <a:spcPts val="0"/>
              </a:spcAft>
              <a:buClr>
                <a:schemeClr val="accent2"/>
              </a:buClr>
              <a:buSzPts val="1200"/>
              <a:buFont typeface="Noto Sans Symbols"/>
              <a:buNone/>
            </a:pPr>
            <a:r>
              <a:rPr lang="en"/>
              <a:t>Virtual Interface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1" name="Shape 321"/>
        <p:cNvGrpSpPr/>
        <p:nvPr/>
      </p:nvGrpSpPr>
      <p:grpSpPr>
        <a:xfrm>
          <a:off x="0" y="0"/>
          <a:ext cx="0" cy="0"/>
          <a:chOff x="0" y="0"/>
          <a:chExt cx="0" cy="0"/>
        </a:xfrm>
      </p:grpSpPr>
      <p:sp>
        <p:nvSpPr>
          <p:cNvPr id="322" name="Google Shape;322;p3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is </a:t>
            </a:r>
            <a:r>
              <a:rPr b="1" lang="en"/>
              <a:t>not </a:t>
            </a:r>
            <a:r>
              <a:rPr lang="en"/>
              <a:t>about</a:t>
            </a:r>
            <a:endParaRPr/>
          </a:p>
        </p:txBody>
      </p:sp>
      <p:sp>
        <p:nvSpPr>
          <p:cNvPr id="323" name="Google Shape;323;p37"/>
          <p:cNvSpPr txBox="1"/>
          <p:nvPr>
            <p:ph idx="1" type="body"/>
          </p:nvPr>
        </p:nvSpPr>
        <p:spPr>
          <a:xfrm>
            <a:off x="609600" y="1192175"/>
            <a:ext cx="769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Not about making the interface look pretty</a:t>
            </a:r>
            <a:endParaRPr/>
          </a:p>
          <a:p>
            <a:pPr indent="-368300" lvl="0" marL="457200" rtl="0" algn="l">
              <a:spcBef>
                <a:spcPts val="700"/>
              </a:spcBef>
              <a:spcAft>
                <a:spcPts val="0"/>
              </a:spcAft>
              <a:buSzPts val="2200"/>
              <a:buChar char="◻"/>
            </a:pPr>
            <a:r>
              <a:rPr lang="en"/>
              <a:t>Not about only desktop computers</a:t>
            </a:r>
            <a:endParaRPr/>
          </a:p>
          <a:p>
            <a:pPr indent="-368300" lvl="0" marL="457200" rtl="0" algn="l">
              <a:spcBef>
                <a:spcPts val="700"/>
              </a:spcBef>
              <a:spcAft>
                <a:spcPts val="0"/>
              </a:spcAft>
              <a:buSzPts val="2200"/>
              <a:buChar char="◻"/>
            </a:pPr>
            <a:r>
              <a:rPr lang="en"/>
              <a:t>Not something that would be nice to </a:t>
            </a:r>
            <a:br>
              <a:rPr lang="en"/>
            </a:br>
            <a:r>
              <a:rPr lang="en"/>
              <a:t>do but usually there’s no time for it</a:t>
            </a:r>
            <a:endParaRPr/>
          </a:p>
        </p:txBody>
      </p:sp>
      <p:sp>
        <p:nvSpPr>
          <p:cNvPr id="324" name="Google Shape;324;p3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id="325" name="Google Shape;325;p37"/>
          <p:cNvPicPr preferRelativeResize="0"/>
          <p:nvPr>
            <p:ph idx="2" type="body"/>
          </p:nvPr>
        </p:nvPicPr>
        <p:blipFill rotWithShape="1">
          <a:blip r:embed="rId3">
            <a:alphaModFix/>
          </a:blip>
          <a:srcRect b="0" l="0" r="0" t="0"/>
          <a:stretch/>
        </p:blipFill>
        <p:spPr>
          <a:xfrm>
            <a:off x="6553200" y="1809750"/>
            <a:ext cx="2481491" cy="244633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9" name="Shape 329"/>
        <p:cNvGrpSpPr/>
        <p:nvPr/>
      </p:nvGrpSpPr>
      <p:grpSpPr>
        <a:xfrm>
          <a:off x="0" y="0"/>
          <a:ext cx="0" cy="0"/>
          <a:chOff x="0" y="0"/>
          <a:chExt cx="0" cy="0"/>
        </a:xfrm>
      </p:grpSpPr>
      <p:sp>
        <p:nvSpPr>
          <p:cNvPr id="330" name="Google Shape;330;p3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is about</a:t>
            </a:r>
            <a:endParaRPr/>
          </a:p>
        </p:txBody>
      </p:sp>
      <p:sp>
        <p:nvSpPr>
          <p:cNvPr id="331" name="Google Shape;331;p38"/>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Understanding the</a:t>
            </a:r>
            <a:endParaRPr/>
          </a:p>
          <a:p>
            <a:pPr indent="-342900" lvl="1" marL="914400" rtl="0" algn="l">
              <a:spcBef>
                <a:spcPts val="550"/>
              </a:spcBef>
              <a:spcAft>
                <a:spcPts val="0"/>
              </a:spcAft>
              <a:buSzPts val="1800"/>
              <a:buChar char="▶"/>
            </a:pPr>
            <a:r>
              <a:rPr lang="en"/>
              <a:t>user</a:t>
            </a:r>
            <a:endParaRPr/>
          </a:p>
          <a:p>
            <a:pPr indent="-342900" lvl="1" marL="914400" rtl="0" algn="l">
              <a:spcBef>
                <a:spcPts val="550"/>
              </a:spcBef>
              <a:spcAft>
                <a:spcPts val="0"/>
              </a:spcAft>
              <a:buSzPts val="1800"/>
              <a:buChar char="▶"/>
            </a:pPr>
            <a:r>
              <a:rPr lang="en"/>
              <a:t>user’s tasks</a:t>
            </a:r>
            <a:endParaRPr/>
          </a:p>
          <a:p>
            <a:pPr indent="-342900" lvl="1" marL="914400" rtl="0" algn="l">
              <a:spcBef>
                <a:spcPts val="550"/>
              </a:spcBef>
              <a:spcAft>
                <a:spcPts val="0"/>
              </a:spcAft>
              <a:buSzPts val="1800"/>
              <a:buChar char="▶"/>
            </a:pPr>
            <a:r>
              <a:rPr lang="en"/>
              <a:t>the environment</a:t>
            </a:r>
            <a:endParaRPr/>
          </a:p>
          <a:p>
            <a:pPr indent="-368300" lvl="0" marL="457200" rtl="0" algn="l">
              <a:spcBef>
                <a:spcPts val="700"/>
              </a:spcBef>
              <a:spcAft>
                <a:spcPts val="0"/>
              </a:spcAft>
              <a:buSzPts val="2200"/>
              <a:buChar char="◻"/>
            </a:pPr>
            <a:r>
              <a:rPr lang="en"/>
              <a:t>UI requirements and analysis</a:t>
            </a:r>
            <a:endParaRPr/>
          </a:p>
          <a:p>
            <a:pPr indent="-368300" lvl="0" marL="457200" rtl="0" algn="l">
              <a:spcBef>
                <a:spcPts val="700"/>
              </a:spcBef>
              <a:spcAft>
                <a:spcPts val="0"/>
              </a:spcAft>
              <a:buSzPts val="2200"/>
              <a:buChar char="◻"/>
            </a:pPr>
            <a:r>
              <a:rPr lang="en"/>
              <a:t>Evaluating the system</a:t>
            </a:r>
            <a:endParaRPr/>
          </a:p>
        </p:txBody>
      </p:sp>
      <p:pic>
        <p:nvPicPr>
          <p:cNvPr descr="Image result for NYSE" id="332" name="Google Shape;332;p38"/>
          <p:cNvPicPr preferRelativeResize="0"/>
          <p:nvPr>
            <p:ph idx="2" type="body"/>
          </p:nvPr>
        </p:nvPicPr>
        <p:blipFill rotWithShape="1">
          <a:blip r:embed="rId3">
            <a:alphaModFix/>
          </a:blip>
          <a:srcRect b="0" l="16504" r="7026" t="0"/>
          <a:stretch/>
        </p:blipFill>
        <p:spPr>
          <a:xfrm>
            <a:off x="4845050" y="1576348"/>
            <a:ext cx="3886200" cy="2660729"/>
          </a:xfrm>
          <a:prstGeom prst="rect">
            <a:avLst/>
          </a:prstGeom>
          <a:noFill/>
          <a:ln>
            <a:noFill/>
          </a:ln>
        </p:spPr>
      </p:pic>
      <p:sp>
        <p:nvSpPr>
          <p:cNvPr id="333" name="Google Shape;333;p3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39"/>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Introduction to HCI </a:t>
            </a:r>
            <a:r>
              <a:rPr b="1" lang="en"/>
              <a:t>Summary</a:t>
            </a:r>
            <a:endParaRPr b="1"/>
          </a:p>
        </p:txBody>
      </p:sp>
      <p:sp>
        <p:nvSpPr>
          <p:cNvPr id="340" name="Google Shape;340;p3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341" name="Google Shape;341;p39"/>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HCI is the </a:t>
            </a:r>
            <a:r>
              <a:rPr b="1" lang="en"/>
              <a:t>interaction </a:t>
            </a:r>
            <a:r>
              <a:rPr lang="en"/>
              <a:t>between </a:t>
            </a:r>
            <a:r>
              <a:rPr b="1" lang="en"/>
              <a:t>humans </a:t>
            </a:r>
            <a:r>
              <a:rPr lang="en"/>
              <a:t>and </a:t>
            </a:r>
            <a:r>
              <a:rPr b="1" lang="en"/>
              <a:t>computers</a:t>
            </a:r>
            <a:endParaRPr b="1"/>
          </a:p>
          <a:p>
            <a:pPr indent="-368300" lvl="0" marL="457200" rtl="0" algn="l">
              <a:spcBef>
                <a:spcPts val="700"/>
              </a:spcBef>
              <a:spcAft>
                <a:spcPts val="0"/>
              </a:spcAft>
              <a:buSzPts val="2200"/>
              <a:buChar char="◻"/>
            </a:pPr>
            <a:r>
              <a:rPr lang="en"/>
              <a:t>HCI strives to create systems that are </a:t>
            </a:r>
            <a:r>
              <a:rPr lang="en" u="sng"/>
              <a:t>easy to learn</a:t>
            </a:r>
            <a:r>
              <a:rPr lang="en"/>
              <a:t>, </a:t>
            </a:r>
            <a:r>
              <a:rPr lang="en" u="sng"/>
              <a:t>easy to use</a:t>
            </a:r>
            <a:r>
              <a:rPr lang="en"/>
              <a:t>, and </a:t>
            </a:r>
            <a:r>
              <a:rPr lang="en" u="sng"/>
              <a:t>error free</a:t>
            </a:r>
            <a:endParaRPr u="sng"/>
          </a:p>
          <a:p>
            <a:pPr indent="-368300" lvl="0" marL="457200" rtl="0" algn="l">
              <a:spcBef>
                <a:spcPts val="700"/>
              </a:spcBef>
              <a:spcAft>
                <a:spcPts val="0"/>
              </a:spcAft>
              <a:buSzPts val="2200"/>
              <a:buChar char="◻"/>
            </a:pPr>
            <a:r>
              <a:rPr lang="en"/>
              <a:t>The golden rule of HCI is: </a:t>
            </a:r>
            <a:r>
              <a:rPr b="1" lang="en"/>
              <a:t>People should come first</a:t>
            </a:r>
            <a:endParaRPr b="1"/>
          </a:p>
          <a:p>
            <a:pPr indent="-368300" lvl="0" marL="457200" rtl="0" algn="l">
              <a:spcBef>
                <a:spcPts val="700"/>
              </a:spcBef>
              <a:spcAft>
                <a:spcPts val="0"/>
              </a:spcAft>
              <a:buSzPts val="2200"/>
              <a:buChar char="◻"/>
            </a:pPr>
            <a:r>
              <a:rPr lang="en"/>
              <a:t>HCI is the at the interaction of three disciplines</a:t>
            </a:r>
            <a:endParaRPr/>
          </a:p>
          <a:p>
            <a:pPr indent="-342900" lvl="1" marL="914400" rtl="0" algn="l">
              <a:spcBef>
                <a:spcPts val="550"/>
              </a:spcBef>
              <a:spcAft>
                <a:spcPts val="0"/>
              </a:spcAft>
              <a:buSzPts val="1800"/>
              <a:buChar char="▶"/>
            </a:pPr>
            <a:r>
              <a:rPr lang="en"/>
              <a:t>Computer Science, Cognitive Psychology, &amp; Fine Arts Design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sp>
        <p:nvSpPr>
          <p:cNvPr id="347" name="Google Shape;347;p40"/>
          <p:cNvSpPr txBox="1"/>
          <p:nvPr>
            <p:ph idx="1" type="body"/>
          </p:nvPr>
        </p:nvSpPr>
        <p:spPr>
          <a:xfrm>
            <a:off x="1371601" y="2057400"/>
            <a:ext cx="7123113" cy="2114550"/>
          </a:xfrm>
          <a:prstGeom prst="rect">
            <a:avLst/>
          </a:prstGeom>
          <a:noFill/>
          <a:ln>
            <a:noFill/>
          </a:ln>
        </p:spPr>
        <p:txBody>
          <a:bodyPr anchorCtr="0" anchor="t" bIns="45700" lIns="91425" spcFirstLastPara="1" rIns="91425" wrap="square" tIns="45700">
            <a:noAutofit/>
          </a:bodyPr>
          <a:lstStyle/>
          <a:p>
            <a:pPr indent="0" lvl="0" marL="0" rtl="0" algn="l">
              <a:spcBef>
                <a:spcPts val="700"/>
              </a:spcBef>
              <a:spcAft>
                <a:spcPts val="0"/>
              </a:spcAft>
              <a:buClr>
                <a:schemeClr val="accent2"/>
              </a:buClr>
              <a:buSzPts val="1680"/>
              <a:buFont typeface="Noto Sans Symbols"/>
              <a:buNone/>
            </a:pPr>
            <a:r>
              <a:rPr lang="en"/>
              <a:t>4.1: Introduction to HCI</a:t>
            </a:r>
            <a:endParaRPr/>
          </a:p>
          <a:p>
            <a:pPr indent="0" lvl="0" marL="0" rtl="0" algn="l">
              <a:spcBef>
                <a:spcPts val="700"/>
              </a:spcBef>
              <a:spcAft>
                <a:spcPts val="0"/>
              </a:spcAft>
              <a:buClr>
                <a:schemeClr val="accent2"/>
              </a:buClr>
              <a:buSzPts val="1680"/>
              <a:buFont typeface="Noto Sans Symbols"/>
              <a:buNone/>
            </a:pPr>
            <a:r>
              <a:rPr b="1" lang="en"/>
              <a:t>4.2: HCI Goals</a:t>
            </a:r>
            <a:endParaRPr b="1"/>
          </a:p>
          <a:p>
            <a:pPr indent="0" lvl="0" marL="0" rtl="0" algn="l">
              <a:spcBef>
                <a:spcPts val="700"/>
              </a:spcBef>
              <a:spcAft>
                <a:spcPts val="0"/>
              </a:spcAft>
              <a:buClr>
                <a:schemeClr val="accent2"/>
              </a:buClr>
              <a:buSzPts val="1680"/>
              <a:buFont typeface="Noto Sans Symbols"/>
              <a:buNone/>
            </a:pPr>
            <a:r>
              <a:rPr lang="en"/>
              <a:t>4.3: HCI User Experiences</a:t>
            </a:r>
            <a:endParaRPr/>
          </a:p>
        </p:txBody>
      </p:sp>
      <p:sp>
        <p:nvSpPr>
          <p:cNvPr id="348" name="Google Shape;348;p40"/>
          <p:cNvSpPr txBox="1"/>
          <p:nvPr>
            <p:ph type="title"/>
          </p:nvPr>
        </p:nvSpPr>
        <p:spPr>
          <a:xfrm>
            <a:off x="1371600" y="1200150"/>
            <a:ext cx="76200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a:t>4.2: HCI Goals</a:t>
            </a:r>
            <a:endParaRPr/>
          </a:p>
        </p:txBody>
      </p:sp>
      <p:sp>
        <p:nvSpPr>
          <p:cNvPr id="349" name="Google Shape;349;p40"/>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 sz="2400">
                <a:solidFill>
                  <a:srgbClr val="FFFFFF"/>
                </a:solidFill>
                <a:latin typeface="Questrial"/>
                <a:ea typeface="Questrial"/>
                <a:cs typeface="Questrial"/>
                <a:sym typeface="Questrial"/>
              </a:rPr>
              <a:t>‹#›</a:t>
            </a:fld>
            <a:endParaRPr b="1" sz="2400">
              <a:solidFill>
                <a:srgbClr val="FFFFFF"/>
              </a:solidFill>
              <a:latin typeface="Questrial"/>
              <a:ea typeface="Questrial"/>
              <a:cs typeface="Questrial"/>
              <a:sym typeface="Questrial"/>
            </a:endParaRPr>
          </a:p>
        </p:txBody>
      </p:sp>
      <p:pic>
        <p:nvPicPr>
          <p:cNvPr descr="https://www.hallaminternet.com/assets/usability.png" id="350" name="Google Shape;350;p40"/>
          <p:cNvPicPr preferRelativeResize="0"/>
          <p:nvPr/>
        </p:nvPicPr>
        <p:blipFill rotWithShape="1">
          <a:blip r:embed="rId3">
            <a:alphaModFix/>
          </a:blip>
          <a:srcRect b="0" l="0" r="0" t="0"/>
          <a:stretch/>
        </p:blipFill>
        <p:spPr>
          <a:xfrm>
            <a:off x="5334000" y="2190750"/>
            <a:ext cx="3542339" cy="2322542"/>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5" name="Shape 355"/>
        <p:cNvGrpSpPr/>
        <p:nvPr/>
      </p:nvGrpSpPr>
      <p:grpSpPr>
        <a:xfrm>
          <a:off x="0" y="0"/>
          <a:ext cx="0" cy="0"/>
          <a:chOff x="0" y="0"/>
          <a:chExt cx="0" cy="0"/>
        </a:xfrm>
      </p:grpSpPr>
      <p:sp>
        <p:nvSpPr>
          <p:cNvPr id="356" name="Google Shape;356;p41"/>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Objectives</a:t>
            </a:r>
            <a:endParaRPr/>
          </a:p>
        </p:txBody>
      </p:sp>
      <p:sp>
        <p:nvSpPr>
          <p:cNvPr id="357" name="Google Shape;357;p4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358" name="Google Shape;358;p41"/>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State the goal of HCI</a:t>
            </a:r>
            <a:endParaRPr/>
          </a:p>
          <a:p>
            <a:pPr indent="-368300" lvl="0" marL="457200" rtl="0" algn="l">
              <a:spcBef>
                <a:spcPts val="700"/>
              </a:spcBef>
              <a:spcAft>
                <a:spcPts val="0"/>
              </a:spcAft>
              <a:buSzPts val="2200"/>
              <a:buChar char="◻"/>
            </a:pPr>
            <a:r>
              <a:rPr lang="en"/>
              <a:t>Describe usability</a:t>
            </a:r>
            <a:endParaRPr/>
          </a:p>
          <a:p>
            <a:pPr indent="-368300" lvl="0" marL="457200" rtl="0" algn="l">
              <a:spcBef>
                <a:spcPts val="700"/>
              </a:spcBef>
              <a:spcAft>
                <a:spcPts val="0"/>
              </a:spcAft>
              <a:buSzPts val="2200"/>
              <a:buChar char="◻"/>
            </a:pPr>
            <a:r>
              <a:rPr lang="en"/>
              <a:t>Explain why usability is important</a:t>
            </a:r>
            <a:endParaRPr/>
          </a:p>
          <a:p>
            <a:pPr indent="-368300" lvl="0" marL="457200" rtl="0" algn="l">
              <a:spcBef>
                <a:spcPts val="700"/>
              </a:spcBef>
              <a:spcAft>
                <a:spcPts val="0"/>
              </a:spcAft>
              <a:buSzPts val="2200"/>
              <a:buChar char="◻"/>
            </a:pPr>
            <a:r>
              <a:rPr lang="en"/>
              <a:t>Show examples of difficult-to-use systems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3" name="Shape 363"/>
        <p:cNvGrpSpPr/>
        <p:nvPr/>
      </p:nvGrpSpPr>
      <p:grpSpPr>
        <a:xfrm>
          <a:off x="0" y="0"/>
          <a:ext cx="0" cy="0"/>
          <a:chOff x="0" y="0"/>
          <a:chExt cx="0" cy="0"/>
        </a:xfrm>
      </p:grpSpPr>
      <p:sp>
        <p:nvSpPr>
          <p:cNvPr id="364" name="Google Shape;364;p4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the goal of HCI?</a:t>
            </a:r>
            <a:endParaRPr/>
          </a:p>
        </p:txBody>
      </p:sp>
      <p:sp>
        <p:nvSpPr>
          <p:cNvPr id="365" name="Google Shape;365;p42"/>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solidFill>
                  <a:srgbClr val="CC0000"/>
                </a:solidFill>
              </a:rPr>
              <a:t>The goal of HCI is to improve the interaction between users and computer</a:t>
            </a:r>
            <a:r>
              <a:rPr lang="en"/>
              <a:t> </a:t>
            </a:r>
            <a:r>
              <a:rPr lang="en">
                <a:solidFill>
                  <a:srgbClr val="1155CC"/>
                </a:solidFill>
              </a:rPr>
              <a:t>by making computers more user-friendly and receptive to the user’s needs</a:t>
            </a:r>
            <a:endParaRPr>
              <a:solidFill>
                <a:srgbClr val="1155CC"/>
              </a:solidFill>
            </a:endParaRPr>
          </a:p>
        </p:txBody>
      </p:sp>
      <p:sp>
        <p:nvSpPr>
          <p:cNvPr id="366" name="Google Shape;366;p4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happy computer user" id="367" name="Google Shape;367;p42"/>
          <p:cNvPicPr preferRelativeResize="0"/>
          <p:nvPr>
            <p:ph idx="2" type="body"/>
          </p:nvPr>
        </p:nvPicPr>
        <p:blipFill rotWithShape="1">
          <a:blip r:embed="rId3">
            <a:alphaModFix/>
          </a:blip>
          <a:srcRect b="0" l="0" r="0" t="0"/>
          <a:stretch/>
        </p:blipFill>
        <p:spPr>
          <a:xfrm>
            <a:off x="5334000" y="1348018"/>
            <a:ext cx="3110570" cy="320310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2" name="Shape 372"/>
        <p:cNvGrpSpPr/>
        <p:nvPr/>
      </p:nvGrpSpPr>
      <p:grpSpPr>
        <a:xfrm>
          <a:off x="0" y="0"/>
          <a:ext cx="0" cy="0"/>
          <a:chOff x="0" y="0"/>
          <a:chExt cx="0" cy="0"/>
        </a:xfrm>
      </p:grpSpPr>
      <p:sp>
        <p:nvSpPr>
          <p:cNvPr id="373" name="Google Shape;373;p4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the goal of HCI? (2)</a:t>
            </a:r>
            <a:endParaRPr/>
          </a:p>
        </p:txBody>
      </p:sp>
      <p:sp>
        <p:nvSpPr>
          <p:cNvPr id="374" name="Google Shape;374;p43"/>
          <p:cNvSpPr txBox="1"/>
          <p:nvPr>
            <p:ph idx="1" type="body"/>
          </p:nvPr>
        </p:nvSpPr>
        <p:spPr>
          <a:xfrm>
            <a:off x="609600" y="1192175"/>
            <a:ext cx="52578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In other words:</a:t>
            </a:r>
            <a:endParaRPr/>
          </a:p>
          <a:p>
            <a:pPr indent="-342900" lvl="1" marL="914400" rtl="0" algn="l">
              <a:spcBef>
                <a:spcPts val="550"/>
              </a:spcBef>
              <a:spcAft>
                <a:spcPts val="0"/>
              </a:spcAft>
              <a:buSzPts val="1800"/>
              <a:buChar char="▶"/>
            </a:pPr>
            <a:r>
              <a:rPr lang="en"/>
              <a:t>Make technology easy to use</a:t>
            </a:r>
            <a:endParaRPr/>
          </a:p>
          <a:p>
            <a:pPr indent="-342900" lvl="1" marL="914400" rtl="0" algn="l">
              <a:spcBef>
                <a:spcPts val="550"/>
              </a:spcBef>
              <a:spcAft>
                <a:spcPts val="0"/>
              </a:spcAft>
              <a:buSzPts val="1800"/>
              <a:buChar char="▶"/>
            </a:pPr>
            <a:r>
              <a:rPr lang="en"/>
              <a:t>Create usable systems</a:t>
            </a:r>
            <a:endParaRPr/>
          </a:p>
        </p:txBody>
      </p:sp>
      <p:sp>
        <p:nvSpPr>
          <p:cNvPr id="375" name="Google Shape;375;p4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happy computer user" id="376" name="Google Shape;376;p43"/>
          <p:cNvPicPr preferRelativeResize="0"/>
          <p:nvPr>
            <p:ph idx="2" type="body"/>
          </p:nvPr>
        </p:nvPicPr>
        <p:blipFill rotWithShape="1">
          <a:blip r:embed="rId3">
            <a:alphaModFix/>
          </a:blip>
          <a:srcRect b="0" l="0" r="0" t="0"/>
          <a:stretch/>
        </p:blipFill>
        <p:spPr>
          <a:xfrm>
            <a:off x="5334000" y="1348018"/>
            <a:ext cx="3110570" cy="320310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1" name="Shape 381"/>
        <p:cNvGrpSpPr/>
        <p:nvPr/>
      </p:nvGrpSpPr>
      <p:grpSpPr>
        <a:xfrm>
          <a:off x="0" y="0"/>
          <a:ext cx="0" cy="0"/>
          <a:chOff x="0" y="0"/>
          <a:chExt cx="0" cy="0"/>
        </a:xfrm>
      </p:grpSpPr>
      <p:sp>
        <p:nvSpPr>
          <p:cNvPr id="382" name="Google Shape;382;p44"/>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usability?</a:t>
            </a:r>
            <a:endParaRPr/>
          </a:p>
        </p:txBody>
      </p:sp>
      <p:sp>
        <p:nvSpPr>
          <p:cNvPr id="383" name="Google Shape;383;p4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384" name="Google Shape;384;p44"/>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 usable system is</a:t>
            </a:r>
            <a:endParaRPr/>
          </a:p>
          <a:p>
            <a:pPr indent="-342900" lvl="1" marL="914400" rtl="0" algn="l">
              <a:spcBef>
                <a:spcPts val="550"/>
              </a:spcBef>
              <a:spcAft>
                <a:spcPts val="0"/>
              </a:spcAft>
              <a:buSzPts val="1800"/>
              <a:buChar char="▶"/>
            </a:pPr>
            <a:r>
              <a:rPr lang="en"/>
              <a:t>Intuitive - Quick and easy to learn</a:t>
            </a:r>
            <a:endParaRPr/>
          </a:p>
          <a:p>
            <a:pPr indent="-342900" lvl="1" marL="914400" rtl="0" algn="l">
              <a:spcBef>
                <a:spcPts val="550"/>
              </a:spcBef>
              <a:spcAft>
                <a:spcPts val="0"/>
              </a:spcAft>
              <a:buSzPts val="1800"/>
              <a:buChar char="▶"/>
            </a:pPr>
            <a:r>
              <a:rPr lang="en"/>
              <a:t>Efficient to use</a:t>
            </a:r>
            <a:endParaRPr/>
          </a:p>
          <a:p>
            <a:pPr indent="-342900" lvl="1" marL="914400" rtl="0" algn="l">
              <a:spcBef>
                <a:spcPts val="550"/>
              </a:spcBef>
              <a:spcAft>
                <a:spcPts val="0"/>
              </a:spcAft>
              <a:buSzPts val="1800"/>
              <a:buChar char="▶"/>
            </a:pPr>
            <a:r>
              <a:rPr lang="en"/>
              <a:t>Easy to remember how to use</a:t>
            </a:r>
            <a:endParaRPr/>
          </a:p>
          <a:p>
            <a:pPr indent="-342900" lvl="1" marL="914400" rtl="0" algn="l">
              <a:spcBef>
                <a:spcPts val="550"/>
              </a:spcBef>
              <a:spcAft>
                <a:spcPts val="0"/>
              </a:spcAft>
              <a:buSzPts val="1800"/>
              <a:buChar char="▶"/>
            </a:pPr>
            <a:r>
              <a:rPr lang="en"/>
              <a:t>Allows rapid recovery from errors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9" name="Shape 389"/>
        <p:cNvGrpSpPr/>
        <p:nvPr/>
      </p:nvGrpSpPr>
      <p:grpSpPr>
        <a:xfrm>
          <a:off x="0" y="0"/>
          <a:ext cx="0" cy="0"/>
          <a:chOff x="0" y="0"/>
          <a:chExt cx="0" cy="0"/>
        </a:xfrm>
      </p:grpSpPr>
      <p:pic>
        <p:nvPicPr>
          <p:cNvPr id="390" name="Google Shape;390;p45"/>
          <p:cNvPicPr preferRelativeResize="0"/>
          <p:nvPr>
            <p:ph idx="2" type="body"/>
          </p:nvPr>
        </p:nvPicPr>
        <p:blipFill rotWithShape="1">
          <a:blip r:embed="rId3">
            <a:alphaModFix/>
          </a:blip>
          <a:srcRect b="0" l="0" r="0" t="0"/>
          <a:stretch/>
        </p:blipFill>
        <p:spPr>
          <a:xfrm>
            <a:off x="5033327" y="1327180"/>
            <a:ext cx="3886200" cy="2394900"/>
          </a:xfrm>
          <a:prstGeom prst="rect">
            <a:avLst/>
          </a:prstGeom>
          <a:noFill/>
          <a:ln>
            <a:noFill/>
          </a:ln>
        </p:spPr>
      </p:pic>
      <p:sp>
        <p:nvSpPr>
          <p:cNvPr id="391" name="Google Shape;391;p4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Why is usability important?</a:t>
            </a:r>
            <a:endParaRPr/>
          </a:p>
        </p:txBody>
      </p:sp>
      <p:sp>
        <p:nvSpPr>
          <p:cNvPr id="392" name="Google Shape;392;p45"/>
          <p:cNvSpPr txBox="1"/>
          <p:nvPr>
            <p:ph idx="1" type="body"/>
          </p:nvPr>
        </p:nvSpPr>
        <p:spPr>
          <a:xfrm>
            <a:off x="609600" y="1192175"/>
            <a:ext cx="4254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Creates satisfied users who</a:t>
            </a:r>
            <a:endParaRPr/>
          </a:p>
          <a:p>
            <a:pPr indent="-342900" lvl="1" marL="914400" rtl="0" algn="l">
              <a:spcBef>
                <a:spcPts val="550"/>
              </a:spcBef>
              <a:spcAft>
                <a:spcPts val="0"/>
              </a:spcAft>
              <a:buSzPts val="1800"/>
              <a:buChar char="▶"/>
            </a:pPr>
            <a:r>
              <a:rPr lang="en"/>
              <a:t>Use the system to accomplish a task</a:t>
            </a:r>
            <a:endParaRPr/>
          </a:p>
          <a:p>
            <a:pPr indent="-342900" lvl="1" marL="914400" rtl="0" algn="l">
              <a:spcBef>
                <a:spcPts val="550"/>
              </a:spcBef>
              <a:spcAft>
                <a:spcPts val="0"/>
              </a:spcAft>
              <a:buSzPts val="1800"/>
              <a:buChar char="▶"/>
            </a:pPr>
            <a:r>
              <a:rPr lang="en"/>
              <a:t>Become loyal customers</a:t>
            </a:r>
            <a:endParaRPr/>
          </a:p>
        </p:txBody>
      </p:sp>
      <p:sp>
        <p:nvSpPr>
          <p:cNvPr id="393" name="Google Shape;393;p4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sp>
        <p:nvSpPr>
          <p:cNvPr id="399" name="Google Shape;399;p46"/>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Why is usability important? (2)</a:t>
            </a:r>
            <a:endParaRPr/>
          </a:p>
        </p:txBody>
      </p:sp>
      <p:sp>
        <p:nvSpPr>
          <p:cNvPr id="400" name="Google Shape;400;p4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401" name="Google Shape;401;p46"/>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Most users have a choice</a:t>
            </a:r>
            <a:endParaRPr/>
          </a:p>
          <a:p>
            <a:pPr indent="-342900" lvl="1" marL="914400" rtl="0" algn="l">
              <a:spcBef>
                <a:spcPts val="550"/>
              </a:spcBef>
              <a:spcAft>
                <a:spcPts val="0"/>
              </a:spcAft>
              <a:buSzPts val="1800"/>
              <a:buChar char="▶"/>
            </a:pPr>
            <a:r>
              <a:rPr lang="en"/>
              <a:t>Users will seek a system they can use</a:t>
            </a:r>
            <a:endParaRPr/>
          </a:p>
        </p:txBody>
      </p:sp>
      <p:pic>
        <p:nvPicPr>
          <p:cNvPr id="402" name="Google Shape;402;p46"/>
          <p:cNvPicPr preferRelativeResize="0"/>
          <p:nvPr/>
        </p:nvPicPr>
        <p:blipFill rotWithShape="1">
          <a:blip r:embed="rId3">
            <a:alphaModFix/>
          </a:blip>
          <a:srcRect b="0" l="0" r="0" t="0"/>
          <a:stretch/>
        </p:blipFill>
        <p:spPr>
          <a:xfrm>
            <a:off x="1371600" y="2266950"/>
            <a:ext cx="5223398" cy="20574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7" name="Shape 407"/>
        <p:cNvGrpSpPr/>
        <p:nvPr/>
      </p:nvGrpSpPr>
      <p:grpSpPr>
        <a:xfrm>
          <a:off x="0" y="0"/>
          <a:ext cx="0" cy="0"/>
          <a:chOff x="0" y="0"/>
          <a:chExt cx="0" cy="0"/>
        </a:xfrm>
      </p:grpSpPr>
      <p:sp>
        <p:nvSpPr>
          <p:cNvPr id="408" name="Google Shape;408;p4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Why is usability important? (3)</a:t>
            </a:r>
            <a:endParaRPr/>
          </a:p>
        </p:txBody>
      </p:sp>
      <p:sp>
        <p:nvSpPr>
          <p:cNvPr id="409" name="Google Shape;409;p47"/>
          <p:cNvSpPr txBox="1"/>
          <p:nvPr>
            <p:ph idx="1" type="body"/>
          </p:nvPr>
        </p:nvSpPr>
        <p:spPr>
          <a:xfrm>
            <a:off x="609600" y="1192175"/>
            <a:ext cx="43434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Returning users</a:t>
            </a:r>
            <a:endParaRPr/>
          </a:p>
          <a:p>
            <a:pPr indent="-342900" lvl="1" marL="914400" rtl="0" algn="l">
              <a:spcBef>
                <a:spcPts val="550"/>
              </a:spcBef>
              <a:spcAft>
                <a:spcPts val="0"/>
              </a:spcAft>
              <a:buSzPts val="1800"/>
              <a:buChar char="▶"/>
            </a:pPr>
            <a:r>
              <a:rPr lang="en"/>
              <a:t>Loyalty and user trust</a:t>
            </a:r>
            <a:endParaRPr/>
          </a:p>
          <a:p>
            <a:pPr indent="-342900" lvl="1" marL="914400" rtl="0" algn="l">
              <a:spcBef>
                <a:spcPts val="550"/>
              </a:spcBef>
              <a:spcAft>
                <a:spcPts val="0"/>
              </a:spcAft>
              <a:buSzPts val="1800"/>
              <a:buChar char="▶"/>
            </a:pPr>
            <a:r>
              <a:rPr lang="en"/>
              <a:t>Without users, the system </a:t>
            </a:r>
            <a:br>
              <a:rPr lang="en"/>
            </a:br>
            <a:r>
              <a:rPr lang="en"/>
              <a:t>will not be used</a:t>
            </a:r>
            <a:endParaRPr/>
          </a:p>
        </p:txBody>
      </p:sp>
      <p:sp>
        <p:nvSpPr>
          <p:cNvPr id="410" name="Google Shape;410;p4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id="411" name="Google Shape;411;p47"/>
          <p:cNvPicPr preferRelativeResize="0"/>
          <p:nvPr>
            <p:ph idx="2" type="body"/>
          </p:nvPr>
        </p:nvPicPr>
        <p:blipFill rotWithShape="1">
          <a:blip r:embed="rId3">
            <a:alphaModFix/>
          </a:blip>
          <a:srcRect b="0" l="0" r="0" t="0"/>
          <a:stretch/>
        </p:blipFill>
        <p:spPr>
          <a:xfrm>
            <a:off x="4851267" y="1192213"/>
            <a:ext cx="3873765" cy="3429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6" name="Shape 416"/>
        <p:cNvGrpSpPr/>
        <p:nvPr/>
      </p:nvGrpSpPr>
      <p:grpSpPr>
        <a:xfrm>
          <a:off x="0" y="0"/>
          <a:ext cx="0" cy="0"/>
          <a:chOff x="0" y="0"/>
          <a:chExt cx="0" cy="0"/>
        </a:xfrm>
      </p:grpSpPr>
      <p:pic>
        <p:nvPicPr>
          <p:cNvPr id="417" name="Google Shape;417;p48"/>
          <p:cNvPicPr preferRelativeResize="0"/>
          <p:nvPr/>
        </p:nvPicPr>
        <p:blipFill rotWithShape="1">
          <a:blip r:embed="rId3">
            <a:alphaModFix/>
          </a:blip>
          <a:srcRect b="0" l="0" r="0" t="0"/>
          <a:stretch/>
        </p:blipFill>
        <p:spPr>
          <a:xfrm>
            <a:off x="4114800" y="1733550"/>
            <a:ext cx="4803648" cy="2607495"/>
          </a:xfrm>
          <a:prstGeom prst="rect">
            <a:avLst/>
          </a:prstGeom>
          <a:noFill/>
          <a:ln>
            <a:noFill/>
          </a:ln>
        </p:spPr>
      </p:pic>
      <p:sp>
        <p:nvSpPr>
          <p:cNvPr id="418" name="Google Shape;418;p48"/>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Why is usability important? (4)</a:t>
            </a:r>
            <a:endParaRPr/>
          </a:p>
        </p:txBody>
      </p:sp>
      <p:sp>
        <p:nvSpPr>
          <p:cNvPr id="419" name="Google Shape;419;p4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420" name="Google Shape;420;p48"/>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Computer becomes the interface between the customer and business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5" name="Shape 425"/>
        <p:cNvGrpSpPr/>
        <p:nvPr/>
      </p:nvGrpSpPr>
      <p:grpSpPr>
        <a:xfrm>
          <a:off x="0" y="0"/>
          <a:ext cx="0" cy="0"/>
          <a:chOff x="0" y="0"/>
          <a:chExt cx="0" cy="0"/>
        </a:xfrm>
      </p:grpSpPr>
      <p:sp>
        <p:nvSpPr>
          <p:cNvPr id="426" name="Google Shape;426;p4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Why is usability important? (5)</a:t>
            </a:r>
            <a:endParaRPr/>
          </a:p>
        </p:txBody>
      </p:sp>
      <p:sp>
        <p:nvSpPr>
          <p:cNvPr id="427" name="Google Shape;427;p4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Related image" id="428" name="Google Shape;428;p49"/>
          <p:cNvPicPr preferRelativeResize="0"/>
          <p:nvPr>
            <p:ph idx="1" type="body"/>
          </p:nvPr>
        </p:nvPicPr>
        <p:blipFill rotWithShape="1">
          <a:blip r:embed="rId3">
            <a:alphaModFix/>
          </a:blip>
          <a:srcRect b="0" l="0" r="0" t="0"/>
          <a:stretch/>
        </p:blipFill>
        <p:spPr>
          <a:xfrm>
            <a:off x="609600" y="1449388"/>
            <a:ext cx="3886200" cy="2914650"/>
          </a:xfrm>
          <a:prstGeom prst="rect">
            <a:avLst/>
          </a:prstGeom>
          <a:noFill/>
          <a:ln>
            <a:noFill/>
          </a:ln>
        </p:spPr>
      </p:pic>
      <p:pic>
        <p:nvPicPr>
          <p:cNvPr descr="Related image" id="429" name="Google Shape;429;p49"/>
          <p:cNvPicPr preferRelativeResize="0"/>
          <p:nvPr>
            <p:ph idx="2" type="body"/>
          </p:nvPr>
        </p:nvPicPr>
        <p:blipFill rotWithShape="1">
          <a:blip r:embed="rId4">
            <a:alphaModFix/>
          </a:blip>
          <a:srcRect b="0" l="0" r="0" t="0"/>
          <a:stretch/>
        </p:blipFill>
        <p:spPr>
          <a:xfrm>
            <a:off x="4845050" y="1569403"/>
            <a:ext cx="3886200" cy="267462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4" name="Shape 434"/>
        <p:cNvGrpSpPr/>
        <p:nvPr/>
      </p:nvGrpSpPr>
      <p:grpSpPr>
        <a:xfrm>
          <a:off x="0" y="0"/>
          <a:ext cx="0" cy="0"/>
          <a:chOff x="0" y="0"/>
          <a:chExt cx="0" cy="0"/>
        </a:xfrm>
      </p:grpSpPr>
      <p:sp>
        <p:nvSpPr>
          <p:cNvPr id="435" name="Google Shape;435;p5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Why is usability important? (6)</a:t>
            </a:r>
            <a:endParaRPr/>
          </a:p>
        </p:txBody>
      </p:sp>
      <p:sp>
        <p:nvSpPr>
          <p:cNvPr id="436" name="Google Shape;436;p50"/>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Besides in Back to the Future, how many cars have you seen with doors like that?</a:t>
            </a:r>
            <a:endParaRPr/>
          </a:p>
          <a:p>
            <a:pPr indent="-368300" lvl="0" marL="457200" rtl="0" algn="l">
              <a:spcBef>
                <a:spcPts val="700"/>
              </a:spcBef>
              <a:spcAft>
                <a:spcPts val="0"/>
              </a:spcAft>
              <a:buSzPts val="2200"/>
              <a:buChar char="◻"/>
            </a:pPr>
            <a:r>
              <a:rPr lang="en"/>
              <a:t>A good experiment, but not easy to use</a:t>
            </a:r>
            <a:endParaRPr/>
          </a:p>
        </p:txBody>
      </p:sp>
      <p:sp>
        <p:nvSpPr>
          <p:cNvPr id="437" name="Google Shape;437;p5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expensive failures" id="438" name="Google Shape;438;p50"/>
          <p:cNvPicPr preferRelativeResize="0"/>
          <p:nvPr>
            <p:ph idx="2" type="body"/>
          </p:nvPr>
        </p:nvPicPr>
        <p:blipFill rotWithShape="1">
          <a:blip r:embed="rId3">
            <a:alphaModFix/>
          </a:blip>
          <a:srcRect b="0" l="0" r="0" t="0"/>
          <a:stretch/>
        </p:blipFill>
        <p:spPr>
          <a:xfrm>
            <a:off x="4845050" y="1449388"/>
            <a:ext cx="3886200" cy="29146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3" name="Shape 443"/>
        <p:cNvGrpSpPr/>
        <p:nvPr/>
      </p:nvGrpSpPr>
      <p:grpSpPr>
        <a:xfrm>
          <a:off x="0" y="0"/>
          <a:ext cx="0" cy="0"/>
          <a:chOff x="0" y="0"/>
          <a:chExt cx="0" cy="0"/>
        </a:xfrm>
      </p:grpSpPr>
      <p:sp>
        <p:nvSpPr>
          <p:cNvPr id="444" name="Google Shape;444;p5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Difficult-to-use systems</a:t>
            </a:r>
            <a:endParaRPr/>
          </a:p>
        </p:txBody>
      </p:sp>
      <p:sp>
        <p:nvSpPr>
          <p:cNvPr id="445" name="Google Shape;445;p51"/>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Are annoying, embarrassing, frustrating, and even deadly</a:t>
            </a:r>
            <a:endParaRPr/>
          </a:p>
        </p:txBody>
      </p:sp>
      <p:sp>
        <p:nvSpPr>
          <p:cNvPr id="446" name="Google Shape;446;p5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frustrated phone user" id="447" name="Google Shape;447;p51"/>
          <p:cNvPicPr preferRelativeResize="0"/>
          <p:nvPr>
            <p:ph idx="2" type="body"/>
          </p:nvPr>
        </p:nvPicPr>
        <p:blipFill rotWithShape="1">
          <a:blip r:embed="rId3">
            <a:alphaModFix/>
          </a:blip>
          <a:srcRect b="0" l="22385" r="8987" t="0"/>
          <a:stretch/>
        </p:blipFill>
        <p:spPr>
          <a:xfrm>
            <a:off x="5029200" y="1581150"/>
            <a:ext cx="3429000" cy="2812486"/>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2" name="Shape 452"/>
        <p:cNvGrpSpPr/>
        <p:nvPr/>
      </p:nvGrpSpPr>
      <p:grpSpPr>
        <a:xfrm>
          <a:off x="0" y="0"/>
          <a:ext cx="0" cy="0"/>
          <a:chOff x="0" y="0"/>
          <a:chExt cx="0" cy="0"/>
        </a:xfrm>
      </p:grpSpPr>
      <p:sp>
        <p:nvSpPr>
          <p:cNvPr id="453" name="Google Shape;453;p5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Difficult-to-use systems (2)</a:t>
            </a:r>
            <a:endParaRPr/>
          </a:p>
        </p:txBody>
      </p:sp>
      <p:sp>
        <p:nvSpPr>
          <p:cNvPr id="454" name="Google Shape;454;p52"/>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Are annoying, embarrassing, frustrating, and even deadly</a:t>
            </a:r>
            <a:endParaRPr/>
          </a:p>
          <a:p>
            <a:pPr indent="-368300" lvl="0" marL="457200" rtl="0" algn="l">
              <a:spcBef>
                <a:spcPts val="700"/>
              </a:spcBef>
              <a:spcAft>
                <a:spcPts val="0"/>
              </a:spcAft>
              <a:buSzPts val="2200"/>
              <a:buChar char="◻"/>
            </a:pPr>
            <a:r>
              <a:rPr lang="en"/>
              <a:t>Increase mistakes in data entry and system operation</a:t>
            </a:r>
            <a:endParaRPr/>
          </a:p>
        </p:txBody>
      </p:sp>
      <p:graphicFrame>
        <p:nvGraphicFramePr>
          <p:cNvPr id="455" name="Google Shape;455;p52"/>
          <p:cNvGraphicFramePr/>
          <p:nvPr/>
        </p:nvGraphicFramePr>
        <p:xfrm>
          <a:off x="4845050" y="1192213"/>
          <a:ext cx="3000000" cy="3000000"/>
        </p:xfrm>
        <a:graphic>
          <a:graphicData uri="http://schemas.openxmlformats.org/drawingml/2006/table">
            <a:tbl>
              <a:tblPr bandRow="1" firstRow="1">
                <a:noFill/>
                <a:tableStyleId>{0AE2E1A7-3CD3-4897-9C57-A0CB8C389FE8}</a:tableStyleId>
              </a:tblPr>
              <a:tblGrid>
                <a:gridCol w="869950"/>
                <a:gridCol w="1752600"/>
                <a:gridCol w="1263650"/>
              </a:tblGrid>
              <a:tr h="370850">
                <a:tc>
                  <a:txBody>
                    <a:bodyPr>
                      <a:noAutofit/>
                    </a:bodyPr>
                    <a:lstStyle/>
                    <a:p>
                      <a:pPr indent="0" lvl="0" marL="0" marR="0" rtl="0" algn="l">
                        <a:spcBef>
                          <a:spcPts val="0"/>
                        </a:spcBef>
                        <a:spcAft>
                          <a:spcPts val="0"/>
                        </a:spcAft>
                        <a:buNone/>
                      </a:pPr>
                      <a:r>
                        <a:rPr lang="en" sz="1600" u="none" cap="none" strike="noStrike"/>
                        <a:t>Item</a:t>
                      </a:r>
                      <a:endParaRPr/>
                    </a:p>
                  </a:txBody>
                  <a:tcPr marT="45725" marB="45725" marR="91450" marL="91450"/>
                </a:tc>
                <a:tc>
                  <a:txBody>
                    <a:bodyPr>
                      <a:noAutofit/>
                    </a:bodyPr>
                    <a:lstStyle/>
                    <a:p>
                      <a:pPr indent="0" lvl="0" marL="0" marR="0" rtl="0" algn="l">
                        <a:spcBef>
                          <a:spcPts val="0"/>
                        </a:spcBef>
                        <a:spcAft>
                          <a:spcPts val="0"/>
                        </a:spcAft>
                        <a:buNone/>
                      </a:pPr>
                      <a:r>
                        <a:rPr lang="en" sz="1600"/>
                        <a:t>Color (r/b/bl/g)</a:t>
                      </a:r>
                      <a:endParaRPr/>
                    </a:p>
                  </a:txBody>
                  <a:tcPr marT="45725" marB="45725" marR="91450" marL="91450"/>
                </a:tc>
                <a:tc>
                  <a:txBody>
                    <a:bodyPr>
                      <a:noAutofit/>
                    </a:bodyPr>
                    <a:lstStyle/>
                    <a:p>
                      <a:pPr indent="0" lvl="0" marL="0" marR="0" rtl="0" algn="l">
                        <a:spcBef>
                          <a:spcPts val="0"/>
                        </a:spcBef>
                        <a:spcAft>
                          <a:spcPts val="0"/>
                        </a:spcAft>
                        <a:buNone/>
                      </a:pPr>
                      <a:r>
                        <a:rPr lang="en" sz="1600"/>
                        <a:t>Size (s/m/l)</a:t>
                      </a:r>
                      <a:endParaRPr/>
                    </a:p>
                  </a:txBody>
                  <a:tcPr marT="45725" marB="45725" marR="91450" marL="91450"/>
                </a:tc>
              </a:tr>
              <a:tr h="370850">
                <a:tc>
                  <a:txBody>
                    <a:bodyPr>
                      <a:noAutofit/>
                    </a:bodyPr>
                    <a:lstStyle/>
                    <a:p>
                      <a:pPr indent="0" lvl="0" marL="0" marR="0" rtl="0" algn="l">
                        <a:spcBef>
                          <a:spcPts val="0"/>
                        </a:spcBef>
                        <a:spcAft>
                          <a:spcPts val="0"/>
                        </a:spcAft>
                        <a:buNone/>
                      </a:pPr>
                      <a:r>
                        <a:rPr lang="en" sz="1600"/>
                        <a:t>T-shirt</a:t>
                      </a:r>
                      <a:endParaRPr/>
                    </a:p>
                  </a:txBody>
                  <a:tcPr marT="45725" marB="45725" marR="91450" marL="91450"/>
                </a:tc>
                <a:tc>
                  <a:txBody>
                    <a:bodyPr>
                      <a:noAutofit/>
                    </a:bodyPr>
                    <a:lstStyle/>
                    <a:p>
                      <a:pPr indent="0" lvl="0" marL="0" marR="0" rtl="0" algn="l">
                        <a:spcBef>
                          <a:spcPts val="0"/>
                        </a:spcBef>
                        <a:spcAft>
                          <a:spcPts val="0"/>
                        </a:spcAft>
                        <a:buNone/>
                      </a:pPr>
                      <a:r>
                        <a:rPr lang="en" sz="1600"/>
                        <a:t>r</a:t>
                      </a:r>
                      <a:endParaRPr/>
                    </a:p>
                  </a:txBody>
                  <a:tcPr marT="45725" marB="45725" marR="91450" marL="91450"/>
                </a:tc>
                <a:tc>
                  <a:txBody>
                    <a:bodyPr>
                      <a:noAutofit/>
                    </a:bodyPr>
                    <a:lstStyle/>
                    <a:p>
                      <a:pPr indent="0" lvl="0" marL="0" marR="0" rtl="0" algn="l">
                        <a:spcBef>
                          <a:spcPts val="0"/>
                        </a:spcBef>
                        <a:spcAft>
                          <a:spcPts val="0"/>
                        </a:spcAft>
                        <a:buNone/>
                      </a:pPr>
                      <a:r>
                        <a:rPr lang="en" sz="1600"/>
                        <a:t>M</a:t>
                      </a:r>
                      <a:endParaRPr/>
                    </a:p>
                  </a:txBody>
                  <a:tcPr marT="45725" marB="45725" marR="91450" marL="91450"/>
                </a:tc>
              </a:tr>
              <a:tr h="370850">
                <a:tc>
                  <a:txBody>
                    <a:bodyPr>
                      <a:noAutofit/>
                    </a:bodyPr>
                    <a:lstStyle/>
                    <a:p>
                      <a:pPr indent="0" lvl="0" marL="0" marR="0" rtl="0" algn="l">
                        <a:spcBef>
                          <a:spcPts val="0"/>
                        </a:spcBef>
                        <a:spcAft>
                          <a:spcPts val="0"/>
                        </a:spcAft>
                        <a:buNone/>
                      </a:pPr>
                      <a:r>
                        <a:rPr lang="en" sz="1600"/>
                        <a:t>T-shirt</a:t>
                      </a:r>
                      <a:endParaRPr/>
                    </a:p>
                  </a:txBody>
                  <a:tcPr marT="45725" marB="45725" marR="91450" marL="91450"/>
                </a:tc>
                <a:tc>
                  <a:txBody>
                    <a:bodyPr>
                      <a:noAutofit/>
                    </a:bodyPr>
                    <a:lstStyle/>
                    <a:p>
                      <a:pPr indent="0" lvl="0" marL="0" marR="0" rtl="0" algn="l">
                        <a:spcBef>
                          <a:spcPts val="0"/>
                        </a:spcBef>
                        <a:spcAft>
                          <a:spcPts val="0"/>
                        </a:spcAft>
                        <a:buNone/>
                      </a:pPr>
                      <a:r>
                        <a:rPr lang="en" sz="1600"/>
                        <a:t>Blue</a:t>
                      </a:r>
                      <a:endParaRPr/>
                    </a:p>
                  </a:txBody>
                  <a:tcPr marT="45725" marB="45725" marR="91450" marL="91450"/>
                </a:tc>
                <a:tc>
                  <a:txBody>
                    <a:bodyPr>
                      <a:noAutofit/>
                    </a:bodyPr>
                    <a:lstStyle/>
                    <a:p>
                      <a:pPr indent="0" lvl="0" marL="0" marR="0" rtl="0" algn="l">
                        <a:spcBef>
                          <a:spcPts val="0"/>
                        </a:spcBef>
                        <a:spcAft>
                          <a:spcPts val="0"/>
                        </a:spcAft>
                        <a:buNone/>
                      </a:pPr>
                      <a:r>
                        <a:rPr lang="en" sz="1600"/>
                        <a:t>La</a:t>
                      </a:r>
                      <a:endParaRPr/>
                    </a:p>
                  </a:txBody>
                  <a:tcPr marT="45725" marB="45725" marR="91450" marL="91450"/>
                </a:tc>
              </a:tr>
              <a:tr h="370850">
                <a:tc>
                  <a:txBody>
                    <a:bodyPr>
                      <a:noAutofit/>
                    </a:bodyPr>
                    <a:lstStyle/>
                    <a:p>
                      <a:pPr indent="0" lvl="0" marL="0" marR="0" rtl="0" algn="l">
                        <a:spcBef>
                          <a:spcPts val="0"/>
                        </a:spcBef>
                        <a:spcAft>
                          <a:spcPts val="0"/>
                        </a:spcAft>
                        <a:buNone/>
                      </a:pPr>
                      <a:r>
                        <a:rPr lang="en" sz="1600"/>
                        <a:t>Socks</a:t>
                      </a:r>
                      <a:endParaRPr/>
                    </a:p>
                  </a:txBody>
                  <a:tcPr marT="45725" marB="45725" marR="91450" marL="91450"/>
                </a:tc>
                <a:tc>
                  <a:txBody>
                    <a:bodyPr>
                      <a:noAutofit/>
                    </a:bodyPr>
                    <a:lstStyle/>
                    <a:p>
                      <a:pPr indent="0" lvl="0" marL="0" marR="0" rtl="0" algn="l">
                        <a:spcBef>
                          <a:spcPts val="0"/>
                        </a:spcBef>
                        <a:spcAft>
                          <a:spcPts val="0"/>
                        </a:spcAft>
                        <a:buNone/>
                      </a:pPr>
                      <a:r>
                        <a:rPr lang="en" sz="1600"/>
                        <a:t>gr</a:t>
                      </a:r>
                      <a:endParaRPr/>
                    </a:p>
                  </a:txBody>
                  <a:tcPr marT="45725" marB="45725" marR="91450" marL="91450"/>
                </a:tc>
                <a:tc>
                  <a:txBody>
                    <a:bodyPr>
                      <a:noAutofit/>
                    </a:bodyPr>
                    <a:lstStyle/>
                    <a:p>
                      <a:pPr indent="0" lvl="0" marL="0" marR="0" rtl="0" algn="l">
                        <a:spcBef>
                          <a:spcPts val="0"/>
                        </a:spcBef>
                        <a:spcAft>
                          <a:spcPts val="0"/>
                        </a:spcAft>
                        <a:buNone/>
                      </a:pPr>
                      <a:r>
                        <a:rPr lang="en" sz="1600"/>
                        <a:t>x</a:t>
                      </a:r>
                      <a:endParaRPr/>
                    </a:p>
                  </a:txBody>
                  <a:tcPr marT="45725" marB="45725" marR="91450" marL="91450"/>
                </a:tc>
              </a:tr>
            </a:tbl>
          </a:graphicData>
        </a:graphic>
      </p:graphicFrame>
      <p:sp>
        <p:nvSpPr>
          <p:cNvPr id="456" name="Google Shape;456;p5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Related image" id="457" name="Google Shape;457;p52"/>
          <p:cNvPicPr preferRelativeResize="0"/>
          <p:nvPr/>
        </p:nvPicPr>
        <p:blipFill rotWithShape="1">
          <a:blip r:embed="rId3">
            <a:alphaModFix/>
          </a:blip>
          <a:srcRect b="0" l="0" r="0" t="0"/>
          <a:stretch/>
        </p:blipFill>
        <p:spPr>
          <a:xfrm>
            <a:off x="4862926" y="2800349"/>
            <a:ext cx="2147474" cy="163705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2" name="Shape 462"/>
        <p:cNvGrpSpPr/>
        <p:nvPr/>
      </p:nvGrpSpPr>
      <p:grpSpPr>
        <a:xfrm>
          <a:off x="0" y="0"/>
          <a:ext cx="0" cy="0"/>
          <a:chOff x="0" y="0"/>
          <a:chExt cx="0" cy="0"/>
        </a:xfrm>
      </p:grpSpPr>
      <p:sp>
        <p:nvSpPr>
          <p:cNvPr id="463" name="Google Shape;463;p5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Difficult-to-use systems (3)</a:t>
            </a:r>
            <a:endParaRPr/>
          </a:p>
        </p:txBody>
      </p:sp>
      <p:sp>
        <p:nvSpPr>
          <p:cNvPr id="464" name="Google Shape;464;p53"/>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Are annoying, embarrassing, frustrating, and even deadly</a:t>
            </a:r>
            <a:endParaRPr/>
          </a:p>
          <a:p>
            <a:pPr indent="-368300" lvl="0" marL="457200" rtl="0" algn="l">
              <a:spcBef>
                <a:spcPts val="700"/>
              </a:spcBef>
              <a:spcAft>
                <a:spcPts val="0"/>
              </a:spcAft>
              <a:buSzPts val="2200"/>
              <a:buChar char="◻"/>
            </a:pPr>
            <a:r>
              <a:rPr lang="en"/>
              <a:t>Increase mistakes in data entry and system operation</a:t>
            </a:r>
            <a:endParaRPr/>
          </a:p>
          <a:p>
            <a:pPr indent="-368300" lvl="0" marL="457200" rtl="0" algn="l">
              <a:spcBef>
                <a:spcPts val="700"/>
              </a:spcBef>
              <a:spcAft>
                <a:spcPts val="0"/>
              </a:spcAft>
              <a:buSzPts val="2200"/>
              <a:buChar char="◻"/>
            </a:pPr>
            <a:r>
              <a:rPr lang="en"/>
              <a:t>Cause system failure</a:t>
            </a:r>
            <a:endParaRPr/>
          </a:p>
        </p:txBody>
      </p:sp>
      <p:sp>
        <p:nvSpPr>
          <p:cNvPr id="465" name="Google Shape;465;p5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Related image" id="466" name="Google Shape;466;p53"/>
          <p:cNvPicPr preferRelativeResize="0"/>
          <p:nvPr>
            <p:ph idx="2" type="body"/>
          </p:nvPr>
        </p:nvPicPr>
        <p:blipFill rotWithShape="1">
          <a:blip r:embed="rId3">
            <a:alphaModFix/>
          </a:blip>
          <a:srcRect b="0" l="11901" r="4687" t="15519"/>
          <a:stretch/>
        </p:blipFill>
        <p:spPr>
          <a:xfrm>
            <a:off x="4572001" y="1357385"/>
            <a:ext cx="4006154" cy="304316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1" name="Shape 471"/>
        <p:cNvGrpSpPr/>
        <p:nvPr/>
      </p:nvGrpSpPr>
      <p:grpSpPr>
        <a:xfrm>
          <a:off x="0" y="0"/>
          <a:ext cx="0" cy="0"/>
          <a:chOff x="0" y="0"/>
          <a:chExt cx="0" cy="0"/>
        </a:xfrm>
      </p:grpSpPr>
      <p:sp>
        <p:nvSpPr>
          <p:cNvPr id="472" name="Google Shape;472;p54"/>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Goals </a:t>
            </a:r>
            <a:r>
              <a:rPr b="1" lang="en"/>
              <a:t>Summary</a:t>
            </a:r>
            <a:endParaRPr b="1"/>
          </a:p>
        </p:txBody>
      </p:sp>
      <p:sp>
        <p:nvSpPr>
          <p:cNvPr id="473" name="Google Shape;473;p5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474" name="Google Shape;474;p54"/>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goal of HCI is to create usable computer systems</a:t>
            </a:r>
            <a:endParaRPr/>
          </a:p>
          <a:p>
            <a:pPr indent="-368300" lvl="0" marL="457200" rtl="0" algn="l">
              <a:spcBef>
                <a:spcPts val="700"/>
              </a:spcBef>
              <a:spcAft>
                <a:spcPts val="0"/>
              </a:spcAft>
              <a:buSzPts val="2200"/>
              <a:buChar char="◻"/>
            </a:pPr>
            <a:r>
              <a:rPr lang="en"/>
              <a:t>A usable system is easy to learn and use, and recovers rapidly from errors</a:t>
            </a:r>
            <a:endParaRPr/>
          </a:p>
          <a:p>
            <a:pPr indent="-368300" lvl="0" marL="457200" rtl="0" algn="l">
              <a:spcBef>
                <a:spcPts val="700"/>
              </a:spcBef>
              <a:spcAft>
                <a:spcPts val="0"/>
              </a:spcAft>
              <a:buSzPts val="2200"/>
              <a:buChar char="◻"/>
            </a:pPr>
            <a:r>
              <a:rPr lang="en"/>
              <a:t>Users like systems that they can use</a:t>
            </a:r>
            <a:endParaRPr/>
          </a:p>
          <a:p>
            <a:pPr indent="-368300" lvl="0" marL="457200" rtl="0" algn="l">
              <a:spcBef>
                <a:spcPts val="700"/>
              </a:spcBef>
              <a:spcAft>
                <a:spcPts val="0"/>
              </a:spcAft>
              <a:buSzPts val="2200"/>
              <a:buChar char="◻"/>
            </a:pPr>
            <a:r>
              <a:rPr lang="en"/>
              <a:t>Users avoid difficult to use systems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9" name="Shape 479"/>
        <p:cNvGrpSpPr/>
        <p:nvPr/>
      </p:nvGrpSpPr>
      <p:grpSpPr>
        <a:xfrm>
          <a:off x="0" y="0"/>
          <a:ext cx="0" cy="0"/>
          <a:chOff x="0" y="0"/>
          <a:chExt cx="0" cy="0"/>
        </a:xfrm>
      </p:grpSpPr>
      <p:sp>
        <p:nvSpPr>
          <p:cNvPr id="480" name="Google Shape;480;p55"/>
          <p:cNvSpPr txBox="1"/>
          <p:nvPr>
            <p:ph idx="1" type="body"/>
          </p:nvPr>
        </p:nvSpPr>
        <p:spPr>
          <a:xfrm>
            <a:off x="1371601" y="2057400"/>
            <a:ext cx="7123113" cy="2114550"/>
          </a:xfrm>
          <a:prstGeom prst="rect">
            <a:avLst/>
          </a:prstGeom>
          <a:noFill/>
          <a:ln>
            <a:noFill/>
          </a:ln>
        </p:spPr>
        <p:txBody>
          <a:bodyPr anchorCtr="0" anchor="t" bIns="45700" lIns="91425" spcFirstLastPara="1" rIns="91425" wrap="square" tIns="45700">
            <a:noAutofit/>
          </a:bodyPr>
          <a:lstStyle/>
          <a:p>
            <a:pPr indent="0" lvl="0" marL="0" rtl="0" algn="l">
              <a:spcBef>
                <a:spcPts val="700"/>
              </a:spcBef>
              <a:spcAft>
                <a:spcPts val="0"/>
              </a:spcAft>
              <a:buClr>
                <a:schemeClr val="accent2"/>
              </a:buClr>
              <a:buSzPts val="1680"/>
              <a:buFont typeface="Noto Sans Symbols"/>
              <a:buNone/>
            </a:pPr>
            <a:r>
              <a:rPr lang="en"/>
              <a:t>4.1: Introduction to HCI</a:t>
            </a:r>
            <a:endParaRPr/>
          </a:p>
          <a:p>
            <a:pPr indent="0" lvl="0" marL="0" rtl="0" algn="l">
              <a:spcBef>
                <a:spcPts val="700"/>
              </a:spcBef>
              <a:spcAft>
                <a:spcPts val="0"/>
              </a:spcAft>
              <a:buClr>
                <a:schemeClr val="accent2"/>
              </a:buClr>
              <a:buSzPts val="1680"/>
              <a:buFont typeface="Noto Sans Symbols"/>
              <a:buNone/>
            </a:pPr>
            <a:r>
              <a:rPr lang="en"/>
              <a:t>4.2: HCI Goals</a:t>
            </a:r>
            <a:endParaRPr/>
          </a:p>
          <a:p>
            <a:pPr indent="0" lvl="0" marL="0" rtl="0" algn="l">
              <a:spcBef>
                <a:spcPts val="700"/>
              </a:spcBef>
              <a:spcAft>
                <a:spcPts val="0"/>
              </a:spcAft>
              <a:buClr>
                <a:schemeClr val="accent2"/>
              </a:buClr>
              <a:buSzPts val="1680"/>
              <a:buFont typeface="Noto Sans Symbols"/>
              <a:buNone/>
            </a:pPr>
            <a:r>
              <a:rPr b="1" lang="en"/>
              <a:t>4.3: HCI User Experiences</a:t>
            </a:r>
            <a:endParaRPr b="1"/>
          </a:p>
        </p:txBody>
      </p:sp>
      <p:sp>
        <p:nvSpPr>
          <p:cNvPr id="481" name="Google Shape;481;p55"/>
          <p:cNvSpPr txBox="1"/>
          <p:nvPr>
            <p:ph type="title"/>
          </p:nvPr>
        </p:nvSpPr>
        <p:spPr>
          <a:xfrm>
            <a:off x="1371600" y="1200150"/>
            <a:ext cx="76200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a:t>4.3: HCI User Experiences</a:t>
            </a:r>
            <a:endParaRPr/>
          </a:p>
        </p:txBody>
      </p:sp>
      <p:sp>
        <p:nvSpPr>
          <p:cNvPr id="482" name="Google Shape;482;p55"/>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pic>
        <p:nvPicPr>
          <p:cNvPr descr="Related image" id="483" name="Google Shape;483;p55"/>
          <p:cNvPicPr preferRelativeResize="0"/>
          <p:nvPr/>
        </p:nvPicPr>
        <p:blipFill rotWithShape="1">
          <a:blip r:embed="rId3">
            <a:alphaModFix/>
          </a:blip>
          <a:srcRect b="16939" l="2500" r="2499" t="25648"/>
          <a:stretch/>
        </p:blipFill>
        <p:spPr>
          <a:xfrm>
            <a:off x="4456325" y="3851940"/>
            <a:ext cx="4267200" cy="845719"/>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56"/>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Objectives</a:t>
            </a:r>
            <a:endParaRPr/>
          </a:p>
        </p:txBody>
      </p:sp>
      <p:sp>
        <p:nvSpPr>
          <p:cNvPr id="490" name="Google Shape;490;p5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491" name="Google Shape;491;p56"/>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Notice how users want to use systems</a:t>
            </a:r>
            <a:endParaRPr/>
          </a:p>
          <a:p>
            <a:pPr indent="-368300" lvl="0" marL="457200" rtl="0" algn="l">
              <a:spcBef>
                <a:spcPts val="700"/>
              </a:spcBef>
              <a:spcAft>
                <a:spcPts val="0"/>
              </a:spcAft>
              <a:buSzPts val="2200"/>
              <a:buChar char="◻"/>
            </a:pPr>
            <a:r>
              <a:rPr lang="en"/>
              <a:t>List examples of obstacles that prevent usability</a:t>
            </a:r>
            <a:endParaRPr/>
          </a:p>
          <a:p>
            <a:pPr indent="-368300" lvl="0" marL="457200" rtl="0" algn="l">
              <a:spcBef>
                <a:spcPts val="700"/>
              </a:spcBef>
              <a:spcAft>
                <a:spcPts val="0"/>
              </a:spcAft>
              <a:buSzPts val="2200"/>
              <a:buChar char="◻"/>
            </a:pPr>
            <a:r>
              <a:rPr lang="en"/>
              <a:t>Think of how these systems could be improved</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 name="Shape 496"/>
        <p:cNvGrpSpPr/>
        <p:nvPr/>
      </p:nvGrpSpPr>
      <p:grpSpPr>
        <a:xfrm>
          <a:off x="0" y="0"/>
          <a:ext cx="0" cy="0"/>
          <a:chOff x="0" y="0"/>
          <a:chExt cx="0" cy="0"/>
        </a:xfrm>
      </p:grpSpPr>
      <p:sp>
        <p:nvSpPr>
          <p:cNvPr id="497" name="Google Shape;497;p5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Recall HCI’s goals</a:t>
            </a:r>
            <a:endParaRPr/>
          </a:p>
        </p:txBody>
      </p:sp>
      <p:sp>
        <p:nvSpPr>
          <p:cNvPr id="498" name="Google Shape;498;p57"/>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golden rule in HCI is that </a:t>
            </a:r>
            <a:r>
              <a:rPr i="1" lang="en"/>
              <a:t>people should come first </a:t>
            </a:r>
            <a:endParaRPr/>
          </a:p>
        </p:txBody>
      </p:sp>
      <p:sp>
        <p:nvSpPr>
          <p:cNvPr id="499" name="Google Shape;499;p57"/>
          <p:cNvSpPr txBox="1"/>
          <p:nvPr>
            <p:ph idx="2" type="body"/>
          </p:nvPr>
        </p:nvSpPr>
        <p:spPr>
          <a:xfrm>
            <a:off x="4844901"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HCI Goals</a:t>
            </a:r>
            <a:endParaRPr/>
          </a:p>
          <a:p>
            <a:pPr indent="-342900" lvl="1" marL="914400" rtl="0" algn="l">
              <a:spcBef>
                <a:spcPts val="550"/>
              </a:spcBef>
              <a:spcAft>
                <a:spcPts val="0"/>
              </a:spcAft>
              <a:buSzPts val="1800"/>
              <a:buChar char="▶"/>
            </a:pPr>
            <a:r>
              <a:rPr lang="en"/>
              <a:t>Make technology easy to learn and use</a:t>
            </a:r>
            <a:endParaRPr/>
          </a:p>
          <a:p>
            <a:pPr indent="-342900" lvl="1" marL="914400" rtl="0" algn="l">
              <a:spcBef>
                <a:spcPts val="550"/>
              </a:spcBef>
              <a:spcAft>
                <a:spcPts val="0"/>
              </a:spcAft>
              <a:buSzPts val="1800"/>
              <a:buChar char="▶"/>
            </a:pPr>
            <a:r>
              <a:rPr lang="en"/>
              <a:t>Create usable systems</a:t>
            </a:r>
            <a:endParaRPr/>
          </a:p>
          <a:p>
            <a:pPr indent="-342900" lvl="1" marL="914400" rtl="0" algn="l">
              <a:spcBef>
                <a:spcPts val="550"/>
              </a:spcBef>
              <a:spcAft>
                <a:spcPts val="0"/>
              </a:spcAft>
              <a:buSzPts val="1800"/>
              <a:buChar char="▶"/>
            </a:pPr>
            <a:r>
              <a:rPr lang="en"/>
              <a:t>Allows rapid recovery from errors</a:t>
            </a:r>
            <a:endParaRPr/>
          </a:p>
        </p:txBody>
      </p:sp>
      <p:sp>
        <p:nvSpPr>
          <p:cNvPr id="500" name="Google Shape;500;p5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5" name="Shape 505"/>
        <p:cNvGrpSpPr/>
        <p:nvPr/>
      </p:nvGrpSpPr>
      <p:grpSpPr>
        <a:xfrm>
          <a:off x="0" y="0"/>
          <a:ext cx="0" cy="0"/>
          <a:chOff x="0" y="0"/>
          <a:chExt cx="0" cy="0"/>
        </a:xfrm>
      </p:grpSpPr>
      <p:sp>
        <p:nvSpPr>
          <p:cNvPr id="506" name="Google Shape;506;p5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The unpleasant experiences</a:t>
            </a:r>
            <a:endParaRPr/>
          </a:p>
        </p:txBody>
      </p:sp>
      <p:sp>
        <p:nvSpPr>
          <p:cNvPr id="507" name="Google Shape;507;p58"/>
          <p:cNvSpPr txBox="1"/>
          <p:nvPr>
            <p:ph idx="1" type="body"/>
          </p:nvPr>
        </p:nvSpPr>
        <p:spPr>
          <a:xfrm>
            <a:off x="609600" y="1192175"/>
            <a:ext cx="423545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Designers can have specific </a:t>
            </a:r>
            <a:r>
              <a:rPr b="1" lang="en"/>
              <a:t>requirements </a:t>
            </a:r>
            <a:r>
              <a:rPr lang="en"/>
              <a:t>how they </a:t>
            </a:r>
            <a:r>
              <a:rPr b="1" lang="en"/>
              <a:t>want </a:t>
            </a:r>
            <a:r>
              <a:rPr lang="en"/>
              <a:t>others to </a:t>
            </a:r>
            <a:r>
              <a:rPr b="1" lang="en"/>
              <a:t>use </a:t>
            </a:r>
            <a:r>
              <a:rPr lang="en"/>
              <a:t>their software</a:t>
            </a:r>
            <a:endParaRPr/>
          </a:p>
          <a:p>
            <a:pPr indent="-368300" lvl="0" marL="457200" rtl="0" algn="l">
              <a:spcBef>
                <a:spcPts val="700"/>
              </a:spcBef>
              <a:spcAft>
                <a:spcPts val="0"/>
              </a:spcAft>
              <a:buSzPts val="2200"/>
              <a:buChar char="◻"/>
            </a:pPr>
            <a:r>
              <a:rPr lang="en"/>
              <a:t>However, users do not always agree</a:t>
            </a:r>
            <a:endParaRPr/>
          </a:p>
        </p:txBody>
      </p:sp>
      <p:sp>
        <p:nvSpPr>
          <p:cNvPr id="508" name="Google Shape;508;p5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can t you do anything right" id="509" name="Google Shape;509;p58"/>
          <p:cNvPicPr preferRelativeResize="0"/>
          <p:nvPr>
            <p:ph idx="2" type="body"/>
          </p:nvPr>
        </p:nvPicPr>
        <p:blipFill rotWithShape="1">
          <a:blip r:embed="rId3">
            <a:alphaModFix/>
          </a:blip>
          <a:srcRect b="0" l="0" r="0" t="0"/>
          <a:stretch/>
        </p:blipFill>
        <p:spPr>
          <a:xfrm>
            <a:off x="5135620" y="1192213"/>
            <a:ext cx="3305060" cy="3429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4" name="Shape 514"/>
        <p:cNvGrpSpPr/>
        <p:nvPr/>
      </p:nvGrpSpPr>
      <p:grpSpPr>
        <a:xfrm>
          <a:off x="0" y="0"/>
          <a:ext cx="0" cy="0"/>
          <a:chOff x="0" y="0"/>
          <a:chExt cx="0" cy="0"/>
        </a:xfrm>
      </p:grpSpPr>
      <p:sp>
        <p:nvSpPr>
          <p:cNvPr id="515" name="Google Shape;515;p5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The unpleasant experiences (2)</a:t>
            </a:r>
            <a:endParaRPr/>
          </a:p>
        </p:txBody>
      </p:sp>
      <p:sp>
        <p:nvSpPr>
          <p:cNvPr id="516" name="Google Shape;516;p59"/>
          <p:cNvSpPr txBox="1"/>
          <p:nvPr>
            <p:ph idx="1" type="body"/>
          </p:nvPr>
        </p:nvSpPr>
        <p:spPr>
          <a:xfrm>
            <a:off x="609600" y="1192175"/>
            <a:ext cx="423545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Recall this image?</a:t>
            </a:r>
            <a:endParaRPr/>
          </a:p>
          <a:p>
            <a:pPr indent="-368300" lvl="0" marL="457200" rtl="0" algn="l">
              <a:spcBef>
                <a:spcPts val="700"/>
              </a:spcBef>
              <a:spcAft>
                <a:spcPts val="0"/>
              </a:spcAft>
              <a:buSzPts val="2200"/>
              <a:buChar char="◻"/>
            </a:pPr>
            <a:r>
              <a:rPr lang="en"/>
              <a:t>This website is about the designer, not the user</a:t>
            </a:r>
            <a:endParaRPr/>
          </a:p>
          <a:p>
            <a:pPr indent="-342900" lvl="1" marL="914400" rtl="0" algn="l">
              <a:spcBef>
                <a:spcPts val="550"/>
              </a:spcBef>
              <a:spcAft>
                <a:spcPts val="0"/>
              </a:spcAft>
              <a:buSzPts val="1800"/>
              <a:buChar char="▶"/>
            </a:pPr>
            <a:r>
              <a:rPr lang="en"/>
              <a:t>Users can access my site if they do so under my requirements, which are…</a:t>
            </a:r>
            <a:endParaRPr/>
          </a:p>
        </p:txBody>
      </p:sp>
      <p:sp>
        <p:nvSpPr>
          <p:cNvPr id="517" name="Google Shape;517;p5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Please resize your mobile phone" id="518" name="Google Shape;518;p59"/>
          <p:cNvPicPr preferRelativeResize="0"/>
          <p:nvPr>
            <p:ph idx="2" type="body"/>
          </p:nvPr>
        </p:nvPicPr>
        <p:blipFill rotWithShape="1">
          <a:blip r:embed="rId3">
            <a:alphaModFix/>
          </a:blip>
          <a:srcRect b="0" l="0" r="0" t="0"/>
          <a:stretch/>
        </p:blipFill>
        <p:spPr>
          <a:xfrm>
            <a:off x="5823744" y="1192213"/>
            <a:ext cx="1928812" cy="3429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3" name="Shape 523"/>
        <p:cNvGrpSpPr/>
        <p:nvPr/>
      </p:nvGrpSpPr>
      <p:grpSpPr>
        <a:xfrm>
          <a:off x="0" y="0"/>
          <a:ext cx="0" cy="0"/>
          <a:chOff x="0" y="0"/>
          <a:chExt cx="0" cy="0"/>
        </a:xfrm>
      </p:grpSpPr>
      <p:sp>
        <p:nvSpPr>
          <p:cNvPr id="524" name="Google Shape;524;p6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The easy path</a:t>
            </a:r>
            <a:endParaRPr/>
          </a:p>
        </p:txBody>
      </p:sp>
      <p:sp>
        <p:nvSpPr>
          <p:cNvPr id="525" name="Google Shape;525;p60"/>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Users take the path of least resistance</a:t>
            </a:r>
            <a:endParaRPr/>
          </a:p>
          <a:p>
            <a:pPr indent="-368300" lvl="0" marL="457200" rtl="0" algn="l">
              <a:spcBef>
                <a:spcPts val="700"/>
              </a:spcBef>
              <a:spcAft>
                <a:spcPts val="0"/>
              </a:spcAft>
              <a:buSzPts val="2200"/>
              <a:buChar char="◻"/>
            </a:pPr>
            <a:r>
              <a:rPr lang="en"/>
              <a:t>Designers and users do not always agree</a:t>
            </a:r>
            <a:endParaRPr/>
          </a:p>
        </p:txBody>
      </p:sp>
      <p:sp>
        <p:nvSpPr>
          <p:cNvPr id="526" name="Google Shape;526;p6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website fails" id="527" name="Google Shape;527;p60"/>
          <p:cNvPicPr preferRelativeResize="0"/>
          <p:nvPr>
            <p:ph idx="2" type="body"/>
          </p:nvPr>
        </p:nvPicPr>
        <p:blipFill rotWithShape="1">
          <a:blip r:embed="rId3">
            <a:alphaModFix/>
          </a:blip>
          <a:srcRect b="0" l="0" r="0" t="0"/>
          <a:stretch/>
        </p:blipFill>
        <p:spPr>
          <a:xfrm>
            <a:off x="5073650" y="1192213"/>
            <a:ext cx="3429000" cy="3429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2" name="Shape 532"/>
        <p:cNvGrpSpPr/>
        <p:nvPr/>
      </p:nvGrpSpPr>
      <p:grpSpPr>
        <a:xfrm>
          <a:off x="0" y="0"/>
          <a:ext cx="0" cy="0"/>
          <a:chOff x="0" y="0"/>
          <a:chExt cx="0" cy="0"/>
        </a:xfrm>
      </p:grpSpPr>
      <p:sp>
        <p:nvSpPr>
          <p:cNvPr id="533" name="Google Shape;533;p6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Users break rules</a:t>
            </a:r>
            <a:endParaRPr/>
          </a:p>
        </p:txBody>
      </p:sp>
      <p:sp>
        <p:nvSpPr>
          <p:cNvPr id="534" name="Google Shape;534;p61"/>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Users don’t always follow the rules</a:t>
            </a:r>
            <a:endParaRPr/>
          </a:p>
          <a:p>
            <a:pPr indent="-368300" lvl="0" marL="457200" rtl="0" algn="l">
              <a:spcBef>
                <a:spcPts val="700"/>
              </a:spcBef>
              <a:spcAft>
                <a:spcPts val="0"/>
              </a:spcAft>
              <a:buSzPts val="2200"/>
              <a:buChar char="◻"/>
            </a:pPr>
            <a:r>
              <a:rPr lang="en"/>
              <a:t>They find a way around barriers they do not agree with</a:t>
            </a:r>
            <a:endParaRPr/>
          </a:p>
        </p:txBody>
      </p:sp>
      <p:pic>
        <p:nvPicPr>
          <p:cNvPr descr="Related image" id="535" name="Google Shape;535;p61"/>
          <p:cNvPicPr preferRelativeResize="0"/>
          <p:nvPr>
            <p:ph idx="2" type="body"/>
          </p:nvPr>
        </p:nvPicPr>
        <p:blipFill rotWithShape="1">
          <a:blip r:embed="rId3">
            <a:alphaModFix/>
          </a:blip>
          <a:srcRect b="0" l="0" r="0" t="0"/>
          <a:stretch/>
        </p:blipFill>
        <p:spPr>
          <a:xfrm>
            <a:off x="4845050" y="1449388"/>
            <a:ext cx="3886200" cy="2914650"/>
          </a:xfrm>
          <a:prstGeom prst="rect">
            <a:avLst/>
          </a:prstGeom>
          <a:noFill/>
          <a:ln>
            <a:noFill/>
          </a:ln>
        </p:spPr>
      </p:pic>
      <p:sp>
        <p:nvSpPr>
          <p:cNvPr id="536" name="Google Shape;536;p6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1" name="Shape 541"/>
        <p:cNvGrpSpPr/>
        <p:nvPr/>
      </p:nvGrpSpPr>
      <p:grpSpPr>
        <a:xfrm>
          <a:off x="0" y="0"/>
          <a:ext cx="0" cy="0"/>
          <a:chOff x="0" y="0"/>
          <a:chExt cx="0" cy="0"/>
        </a:xfrm>
      </p:grpSpPr>
      <p:sp>
        <p:nvSpPr>
          <p:cNvPr id="542" name="Google Shape;542;p6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wants to avoid…</a:t>
            </a:r>
            <a:endParaRPr/>
          </a:p>
        </p:txBody>
      </p:sp>
      <p:sp>
        <p:nvSpPr>
          <p:cNvPr id="543" name="Google Shape;543;p62"/>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Impossible circumstances</a:t>
            </a:r>
            <a:endParaRPr/>
          </a:p>
        </p:txBody>
      </p:sp>
      <p:sp>
        <p:nvSpPr>
          <p:cNvPr id="544" name="Google Shape;544;p6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not an exit" id="545" name="Google Shape;545;p62"/>
          <p:cNvPicPr preferRelativeResize="0"/>
          <p:nvPr>
            <p:ph idx="2" type="body"/>
          </p:nvPr>
        </p:nvPicPr>
        <p:blipFill rotWithShape="1">
          <a:blip r:embed="rId3">
            <a:alphaModFix/>
          </a:blip>
          <a:srcRect b="0" l="0" r="0" t="0"/>
          <a:stretch/>
        </p:blipFill>
        <p:spPr>
          <a:xfrm>
            <a:off x="5502275" y="1192213"/>
            <a:ext cx="2571750" cy="3429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0" name="Shape 550"/>
        <p:cNvGrpSpPr/>
        <p:nvPr/>
      </p:nvGrpSpPr>
      <p:grpSpPr>
        <a:xfrm>
          <a:off x="0" y="0"/>
          <a:ext cx="0" cy="0"/>
          <a:chOff x="0" y="0"/>
          <a:chExt cx="0" cy="0"/>
        </a:xfrm>
      </p:grpSpPr>
      <p:sp>
        <p:nvSpPr>
          <p:cNvPr id="551" name="Google Shape;551;p6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wants to avoid</a:t>
            </a:r>
            <a:endParaRPr/>
          </a:p>
        </p:txBody>
      </p:sp>
      <p:sp>
        <p:nvSpPr>
          <p:cNvPr id="552" name="Google Shape;552;p63"/>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Impossible circumstances</a:t>
            </a:r>
            <a:endParaRPr/>
          </a:p>
          <a:p>
            <a:pPr indent="-368300" lvl="0" marL="457200" rtl="0" algn="l">
              <a:spcBef>
                <a:spcPts val="0"/>
              </a:spcBef>
              <a:spcAft>
                <a:spcPts val="0"/>
              </a:spcAft>
              <a:buSzPts val="2200"/>
              <a:buChar char="◻"/>
            </a:pPr>
            <a:r>
              <a:rPr lang="en"/>
              <a:t>Conflicting messages</a:t>
            </a:r>
            <a:endParaRPr/>
          </a:p>
        </p:txBody>
      </p:sp>
      <p:pic>
        <p:nvPicPr>
          <p:cNvPr descr="C:\Documents and Settings\Administrator\Desktop\HCI_Kau\CPIS 354 KAlomar Lectures\DontEnter.bmp" id="553" name="Google Shape;553;p63"/>
          <p:cNvPicPr preferRelativeResize="0"/>
          <p:nvPr>
            <p:ph idx="2" type="body"/>
          </p:nvPr>
        </p:nvPicPr>
        <p:blipFill rotWithShape="1">
          <a:blip r:embed="rId3">
            <a:alphaModFix/>
          </a:blip>
          <a:srcRect b="0" l="0" r="0" t="0"/>
          <a:stretch/>
        </p:blipFill>
        <p:spPr>
          <a:xfrm>
            <a:off x="4845050" y="1442006"/>
            <a:ext cx="3886200" cy="2929414"/>
          </a:xfrm>
          <a:prstGeom prst="rect">
            <a:avLst/>
          </a:prstGeom>
          <a:noFill/>
          <a:ln>
            <a:noFill/>
          </a:ln>
        </p:spPr>
      </p:pic>
      <p:sp>
        <p:nvSpPr>
          <p:cNvPr id="554" name="Google Shape;554;p6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9" name="Shape 559"/>
        <p:cNvGrpSpPr/>
        <p:nvPr/>
      </p:nvGrpSpPr>
      <p:grpSpPr>
        <a:xfrm>
          <a:off x="0" y="0"/>
          <a:ext cx="0" cy="0"/>
          <a:chOff x="0" y="0"/>
          <a:chExt cx="0" cy="0"/>
        </a:xfrm>
      </p:grpSpPr>
      <p:sp>
        <p:nvSpPr>
          <p:cNvPr id="560" name="Google Shape;560;p64"/>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wants to avoid</a:t>
            </a:r>
            <a:endParaRPr/>
          </a:p>
        </p:txBody>
      </p:sp>
      <p:sp>
        <p:nvSpPr>
          <p:cNvPr id="561" name="Google Shape;561;p64"/>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Impossible circumstances</a:t>
            </a:r>
            <a:endParaRPr/>
          </a:p>
          <a:p>
            <a:pPr indent="-368300" lvl="0" marL="457200" rtl="0" algn="l">
              <a:spcBef>
                <a:spcPts val="0"/>
              </a:spcBef>
              <a:spcAft>
                <a:spcPts val="0"/>
              </a:spcAft>
              <a:buSzPts val="2200"/>
              <a:buChar char="◻"/>
            </a:pPr>
            <a:r>
              <a:rPr lang="en"/>
              <a:t>Conflicting messages</a:t>
            </a:r>
            <a:endParaRPr/>
          </a:p>
          <a:p>
            <a:pPr indent="-368300" lvl="0" marL="457200" rtl="0" algn="l">
              <a:spcBef>
                <a:spcPts val="0"/>
              </a:spcBef>
              <a:spcAft>
                <a:spcPts val="0"/>
              </a:spcAft>
              <a:buSzPts val="2200"/>
              <a:buChar char="◻"/>
            </a:pPr>
            <a:r>
              <a:rPr lang="en"/>
              <a:t>Contradictory labels</a:t>
            </a:r>
            <a:endParaRPr/>
          </a:p>
        </p:txBody>
      </p:sp>
      <p:sp>
        <p:nvSpPr>
          <p:cNvPr id="562" name="Google Shape;562;p6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love it" id="563" name="Google Shape;563;p64"/>
          <p:cNvPicPr preferRelativeResize="0"/>
          <p:nvPr>
            <p:ph idx="2" type="body"/>
          </p:nvPr>
        </p:nvPicPr>
        <p:blipFill rotWithShape="1">
          <a:blip r:embed="rId3">
            <a:alphaModFix/>
          </a:blip>
          <a:srcRect b="0" l="0" r="0" t="0"/>
          <a:stretch/>
        </p:blipFill>
        <p:spPr>
          <a:xfrm>
            <a:off x="4845050" y="1449388"/>
            <a:ext cx="3886200" cy="29146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8" name="Shape 568"/>
        <p:cNvGrpSpPr/>
        <p:nvPr/>
      </p:nvGrpSpPr>
      <p:grpSpPr>
        <a:xfrm>
          <a:off x="0" y="0"/>
          <a:ext cx="0" cy="0"/>
          <a:chOff x="0" y="0"/>
          <a:chExt cx="0" cy="0"/>
        </a:xfrm>
      </p:grpSpPr>
      <p:sp>
        <p:nvSpPr>
          <p:cNvPr id="569" name="Google Shape;569;p6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wants to avoid</a:t>
            </a:r>
            <a:endParaRPr/>
          </a:p>
        </p:txBody>
      </p:sp>
      <p:sp>
        <p:nvSpPr>
          <p:cNvPr id="570" name="Google Shape;570;p65"/>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Impossible circumstances</a:t>
            </a:r>
            <a:endParaRPr/>
          </a:p>
          <a:p>
            <a:pPr indent="-368300" lvl="0" marL="457200" rtl="0" algn="l">
              <a:spcBef>
                <a:spcPts val="700"/>
              </a:spcBef>
              <a:spcAft>
                <a:spcPts val="0"/>
              </a:spcAft>
              <a:buSzPts val="2200"/>
              <a:buChar char="◻"/>
            </a:pPr>
            <a:r>
              <a:rPr lang="en"/>
              <a:t>Conflicting messages</a:t>
            </a:r>
            <a:endParaRPr/>
          </a:p>
          <a:p>
            <a:pPr indent="-368300" lvl="0" marL="457200" rtl="0" algn="l">
              <a:spcBef>
                <a:spcPts val="700"/>
              </a:spcBef>
              <a:spcAft>
                <a:spcPts val="0"/>
              </a:spcAft>
              <a:buSzPts val="2200"/>
              <a:buChar char="◻"/>
            </a:pPr>
            <a:r>
              <a:rPr lang="en"/>
              <a:t>Contradictory labels</a:t>
            </a:r>
            <a:endParaRPr/>
          </a:p>
          <a:p>
            <a:pPr indent="-368300" lvl="0" marL="457200" rtl="0" algn="l">
              <a:spcBef>
                <a:spcPts val="700"/>
              </a:spcBef>
              <a:spcAft>
                <a:spcPts val="0"/>
              </a:spcAft>
              <a:buSzPts val="2200"/>
              <a:buChar char="◻"/>
            </a:pPr>
            <a:r>
              <a:rPr lang="en"/>
              <a:t>Paths that lead to obstacles</a:t>
            </a:r>
            <a:endParaRPr/>
          </a:p>
        </p:txBody>
      </p:sp>
      <p:sp>
        <p:nvSpPr>
          <p:cNvPr id="571" name="Google Shape;571;p6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Take A Left And Then Bunnyhop To Your Destination" id="572" name="Google Shape;572;p65"/>
          <p:cNvPicPr preferRelativeResize="0"/>
          <p:nvPr>
            <p:ph idx="2" type="body"/>
          </p:nvPr>
        </p:nvPicPr>
        <p:blipFill rotWithShape="1">
          <a:blip r:embed="rId3">
            <a:alphaModFix/>
          </a:blip>
          <a:srcRect b="0" l="0" r="0" t="0"/>
          <a:stretch/>
        </p:blipFill>
        <p:spPr>
          <a:xfrm>
            <a:off x="4845050" y="1467855"/>
            <a:ext cx="3886200" cy="287771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7" name="Shape 577"/>
        <p:cNvGrpSpPr/>
        <p:nvPr/>
      </p:nvGrpSpPr>
      <p:grpSpPr>
        <a:xfrm>
          <a:off x="0" y="0"/>
          <a:ext cx="0" cy="0"/>
          <a:chOff x="0" y="0"/>
          <a:chExt cx="0" cy="0"/>
        </a:xfrm>
      </p:grpSpPr>
      <p:sp>
        <p:nvSpPr>
          <p:cNvPr id="578" name="Google Shape;578;p66"/>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wants to avoid obvious mistakes</a:t>
            </a:r>
            <a:endParaRPr/>
          </a:p>
        </p:txBody>
      </p:sp>
      <p:sp>
        <p:nvSpPr>
          <p:cNvPr id="579" name="Google Shape;579;p66"/>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painters had the template the wrong way</a:t>
            </a:r>
            <a:endParaRPr/>
          </a:p>
        </p:txBody>
      </p:sp>
      <p:sp>
        <p:nvSpPr>
          <p:cNvPr id="580" name="Google Shape;580;p6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via acidcow.com" id="581" name="Google Shape;581;p66"/>
          <p:cNvPicPr preferRelativeResize="0"/>
          <p:nvPr>
            <p:ph idx="2" type="body"/>
          </p:nvPr>
        </p:nvPicPr>
        <p:blipFill rotWithShape="1">
          <a:blip r:embed="rId3">
            <a:alphaModFix/>
          </a:blip>
          <a:srcRect b="0" l="0" r="0" t="0"/>
          <a:stretch/>
        </p:blipFill>
        <p:spPr>
          <a:xfrm>
            <a:off x="4845050" y="1817399"/>
            <a:ext cx="3886200" cy="217862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6" name="Shape 586"/>
        <p:cNvGrpSpPr/>
        <p:nvPr/>
      </p:nvGrpSpPr>
      <p:grpSpPr>
        <a:xfrm>
          <a:off x="0" y="0"/>
          <a:ext cx="0" cy="0"/>
          <a:chOff x="0" y="0"/>
          <a:chExt cx="0" cy="0"/>
        </a:xfrm>
      </p:grpSpPr>
      <p:sp>
        <p:nvSpPr>
          <p:cNvPr id="587" name="Google Shape;587;p6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HCI wants to avoid (2)</a:t>
            </a:r>
            <a:endParaRPr/>
          </a:p>
        </p:txBody>
      </p:sp>
      <p:sp>
        <p:nvSpPr>
          <p:cNvPr id="588" name="Google Shape;588;p67"/>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Construction workers built the staircase according to one view of the picture</a:t>
            </a:r>
            <a:endParaRPr/>
          </a:p>
        </p:txBody>
      </p:sp>
      <p:sp>
        <p:nvSpPr>
          <p:cNvPr id="589" name="Google Shape;589;p6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Related image" id="590" name="Google Shape;590;p67"/>
          <p:cNvPicPr preferRelativeResize="0"/>
          <p:nvPr>
            <p:ph idx="2" type="body"/>
          </p:nvPr>
        </p:nvPicPr>
        <p:blipFill rotWithShape="1">
          <a:blip r:embed="rId3">
            <a:alphaModFix/>
          </a:blip>
          <a:srcRect b="0" l="0" r="0" t="0"/>
          <a:stretch/>
        </p:blipFill>
        <p:spPr>
          <a:xfrm>
            <a:off x="4845050" y="1352233"/>
            <a:ext cx="3886200" cy="310896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5" name="Shape 595"/>
        <p:cNvGrpSpPr/>
        <p:nvPr/>
      </p:nvGrpSpPr>
      <p:grpSpPr>
        <a:xfrm>
          <a:off x="0" y="0"/>
          <a:ext cx="0" cy="0"/>
          <a:chOff x="0" y="0"/>
          <a:chExt cx="0" cy="0"/>
        </a:xfrm>
      </p:grpSpPr>
      <p:sp>
        <p:nvSpPr>
          <p:cNvPr id="596" name="Google Shape;596;p6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Importance of consistency</a:t>
            </a:r>
            <a:endParaRPr/>
          </a:p>
        </p:txBody>
      </p:sp>
      <p:sp>
        <p:nvSpPr>
          <p:cNvPr id="597" name="Google Shape;597;p68"/>
          <p:cNvSpPr txBox="1"/>
          <p:nvPr>
            <p:ph idx="1" type="body"/>
          </p:nvPr>
        </p:nvSpPr>
        <p:spPr>
          <a:xfrm>
            <a:off x="609600" y="1192175"/>
            <a:ext cx="4267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Familiarity</a:t>
            </a:r>
            <a:endParaRPr/>
          </a:p>
          <a:p>
            <a:pPr indent="-368300" lvl="0" marL="457200" rtl="0" algn="l">
              <a:spcBef>
                <a:spcPts val="700"/>
              </a:spcBef>
              <a:spcAft>
                <a:spcPts val="0"/>
              </a:spcAft>
              <a:buSzPts val="2200"/>
              <a:buChar char="◻"/>
            </a:pPr>
            <a:r>
              <a:rPr lang="en"/>
              <a:t>The accepted norm</a:t>
            </a:r>
            <a:endParaRPr/>
          </a:p>
          <a:p>
            <a:pPr indent="-368300" lvl="0" marL="457200" rtl="0" algn="l">
              <a:spcBef>
                <a:spcPts val="700"/>
              </a:spcBef>
              <a:spcAft>
                <a:spcPts val="0"/>
              </a:spcAft>
              <a:buSzPts val="2200"/>
              <a:buChar char="◻"/>
            </a:pPr>
            <a:r>
              <a:rPr lang="en"/>
              <a:t>Placement of button</a:t>
            </a:r>
            <a:endParaRPr/>
          </a:p>
          <a:p>
            <a:pPr indent="-368300" lvl="0" marL="457200" rtl="0" algn="l">
              <a:spcBef>
                <a:spcPts val="700"/>
              </a:spcBef>
              <a:spcAft>
                <a:spcPts val="0"/>
              </a:spcAft>
              <a:buSzPts val="2200"/>
              <a:buChar char="◻"/>
            </a:pPr>
            <a:r>
              <a:rPr lang="en"/>
              <a:t>Alignment of the physical </a:t>
            </a:r>
            <a:br>
              <a:rPr lang="en"/>
            </a:br>
            <a:r>
              <a:rPr lang="en"/>
              <a:t>and virtual elements</a:t>
            </a:r>
            <a:endParaRPr/>
          </a:p>
        </p:txBody>
      </p:sp>
      <p:sp>
        <p:nvSpPr>
          <p:cNvPr id="598" name="Google Shape;598;p6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id="599" name="Google Shape;599;p68"/>
          <p:cNvPicPr preferRelativeResize="0"/>
          <p:nvPr>
            <p:ph idx="2" type="body"/>
          </p:nvPr>
        </p:nvPicPr>
        <p:blipFill rotWithShape="1">
          <a:blip r:embed="rId3">
            <a:alphaModFix/>
          </a:blip>
          <a:srcRect b="0" l="0" r="0" t="0"/>
          <a:stretch/>
        </p:blipFill>
        <p:spPr>
          <a:xfrm>
            <a:off x="5181600" y="1276350"/>
            <a:ext cx="3079750" cy="30797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4" name="Shape 604"/>
        <p:cNvGrpSpPr/>
        <p:nvPr/>
      </p:nvGrpSpPr>
      <p:grpSpPr>
        <a:xfrm>
          <a:off x="0" y="0"/>
          <a:ext cx="0" cy="0"/>
          <a:chOff x="0" y="0"/>
          <a:chExt cx="0" cy="0"/>
        </a:xfrm>
      </p:grpSpPr>
      <p:sp>
        <p:nvSpPr>
          <p:cNvPr id="605" name="Google Shape;605;p6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Quality control fail</a:t>
            </a:r>
            <a:endParaRPr/>
          </a:p>
        </p:txBody>
      </p:sp>
      <p:sp>
        <p:nvSpPr>
          <p:cNvPr id="606" name="Google Shape;606;p69"/>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Which buttons do you press? </a:t>
            </a:r>
            <a:endParaRPr/>
          </a:p>
          <a:p>
            <a:pPr indent="-368300" lvl="0" marL="457200" rtl="0" algn="l">
              <a:spcBef>
                <a:spcPts val="700"/>
              </a:spcBef>
              <a:spcAft>
                <a:spcPts val="0"/>
              </a:spcAft>
              <a:buSzPts val="2200"/>
              <a:buChar char="◻"/>
            </a:pPr>
            <a:r>
              <a:rPr lang="en"/>
              <a:t>Do you use text or the color and </a:t>
            </a:r>
            <a:r>
              <a:rPr lang="en"/>
              <a:t>braille</a:t>
            </a:r>
            <a:r>
              <a:rPr lang="en"/>
              <a:t> symbol?</a:t>
            </a:r>
            <a:endParaRPr/>
          </a:p>
        </p:txBody>
      </p:sp>
      <p:sp>
        <p:nvSpPr>
          <p:cNvPr id="607" name="Google Shape;607;p6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design fails" id="608" name="Google Shape;608;p69"/>
          <p:cNvPicPr preferRelativeResize="0"/>
          <p:nvPr>
            <p:ph idx="2" type="body"/>
          </p:nvPr>
        </p:nvPicPr>
        <p:blipFill rotWithShape="1">
          <a:blip r:embed="rId3">
            <a:alphaModFix/>
          </a:blip>
          <a:srcRect b="0" l="0" r="0" t="0"/>
          <a:stretch/>
        </p:blipFill>
        <p:spPr>
          <a:xfrm>
            <a:off x="4845050" y="1532090"/>
            <a:ext cx="3886200" cy="2749245"/>
          </a:xfrm>
          <a:prstGeom prst="rect">
            <a:avLst/>
          </a:prstGeom>
          <a:noFill/>
          <a:ln>
            <a:noFill/>
          </a:ln>
        </p:spPr>
      </p:pic>
      <p:sp>
        <p:nvSpPr>
          <p:cNvPr id="609" name="Google Shape;609;p69"/>
          <p:cNvSpPr/>
          <p:nvPr/>
        </p:nvSpPr>
        <p:spPr>
          <a:xfrm>
            <a:off x="5905500" y="17725"/>
            <a:ext cx="1868400" cy="851700"/>
          </a:xfrm>
          <a:prstGeom prst="rect">
            <a:avLst/>
          </a:prstGeom>
          <a:solidFill>
            <a:schemeClr val="accent2"/>
          </a:solidFill>
          <a:ln cap="flat" cmpd="sng" w="19050">
            <a:solidFill>
              <a:srgbClr val="79856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 sz="1800">
                <a:solidFill>
                  <a:srgbClr val="FF0000"/>
                </a:solidFill>
                <a:latin typeface="Questrial"/>
                <a:ea typeface="Questrial"/>
                <a:cs typeface="Questrial"/>
                <a:sym typeface="Questrial"/>
              </a:rPr>
              <a:t>Red</a:t>
            </a:r>
            <a:r>
              <a:rPr b="1" lang="en" sz="1800">
                <a:solidFill>
                  <a:schemeClr val="lt1"/>
                </a:solidFill>
                <a:latin typeface="Questrial"/>
                <a:ea typeface="Questrial"/>
                <a:cs typeface="Questrial"/>
                <a:sym typeface="Questrial"/>
              </a:rPr>
              <a:t>    = Cancel</a:t>
            </a:r>
            <a:endParaRPr/>
          </a:p>
          <a:p>
            <a:pPr indent="0" lvl="0" marL="0" marR="0" rtl="0" algn="l">
              <a:spcBef>
                <a:spcPts val="0"/>
              </a:spcBef>
              <a:spcAft>
                <a:spcPts val="0"/>
              </a:spcAft>
              <a:buNone/>
            </a:pPr>
            <a:r>
              <a:rPr b="1" lang="en" sz="1800">
                <a:solidFill>
                  <a:schemeClr val="lt1"/>
                </a:solidFill>
                <a:latin typeface="Questrial"/>
                <a:ea typeface="Questrial"/>
                <a:cs typeface="Questrial"/>
                <a:sym typeface="Questrial"/>
              </a:rPr>
              <a:t>X          = Cancel</a:t>
            </a:r>
            <a:endParaRPr/>
          </a:p>
          <a:p>
            <a:pPr indent="0" lvl="0" marL="0" marR="0" rtl="0" algn="l">
              <a:spcBef>
                <a:spcPts val="0"/>
              </a:spcBef>
              <a:spcAft>
                <a:spcPts val="0"/>
              </a:spcAft>
              <a:buNone/>
            </a:pPr>
            <a:r>
              <a:rPr b="1" lang="en" sz="1800">
                <a:solidFill>
                  <a:schemeClr val="lt1"/>
                </a:solidFill>
                <a:latin typeface="Questrial"/>
                <a:ea typeface="Questrial"/>
                <a:cs typeface="Questrial"/>
                <a:sym typeface="Questrial"/>
              </a:rPr>
              <a:t>Enter  = </a:t>
            </a:r>
            <a:r>
              <a:rPr b="1" lang="en" sz="1800" u="sng">
                <a:solidFill>
                  <a:schemeClr val="lt1"/>
                </a:solidFill>
                <a:latin typeface="Questrial"/>
                <a:ea typeface="Questrial"/>
                <a:cs typeface="Questrial"/>
                <a:sym typeface="Questrial"/>
              </a:rPr>
              <a:t>Accept</a:t>
            </a:r>
            <a:endParaRPr/>
          </a:p>
        </p:txBody>
      </p:sp>
      <p:cxnSp>
        <p:nvCxnSpPr>
          <p:cNvPr id="610" name="Google Shape;610;p69"/>
          <p:cNvCxnSpPr/>
          <p:nvPr/>
        </p:nvCxnSpPr>
        <p:spPr>
          <a:xfrm>
            <a:off x="6781800" y="954167"/>
            <a:ext cx="609600" cy="1084183"/>
          </a:xfrm>
          <a:prstGeom prst="straightConnector1">
            <a:avLst/>
          </a:prstGeom>
          <a:noFill/>
          <a:ln cap="flat" cmpd="sng" w="76200">
            <a:solidFill>
              <a:srgbClr val="C00000"/>
            </a:solidFill>
            <a:prstDash val="solid"/>
            <a:round/>
            <a:headEnd len="sm" w="sm" type="none"/>
            <a:tailEnd len="med" w="med" type="triangle"/>
          </a:ln>
          <a:effectLst>
            <a:outerShdw blurRad="38100" rotWithShape="0" dir="5400000" dist="30000">
              <a:srgbClr val="000000">
                <a:alpha val="44705"/>
              </a:srgbClr>
            </a:outerShdw>
          </a:effectLst>
        </p:spPr>
      </p:cxn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5" name="Shape 615"/>
        <p:cNvGrpSpPr/>
        <p:nvPr/>
      </p:nvGrpSpPr>
      <p:grpSpPr>
        <a:xfrm>
          <a:off x="0" y="0"/>
          <a:ext cx="0" cy="0"/>
          <a:chOff x="0" y="0"/>
          <a:chExt cx="0" cy="0"/>
        </a:xfrm>
      </p:grpSpPr>
      <p:sp>
        <p:nvSpPr>
          <p:cNvPr id="616" name="Google Shape;616;p7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Vertical vs Horizontal</a:t>
            </a:r>
            <a:endParaRPr/>
          </a:p>
        </p:txBody>
      </p:sp>
      <p:sp>
        <p:nvSpPr>
          <p:cNvPr id="617" name="Google Shape;617;p70"/>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How many people press 5 when want to go the second floor?</a:t>
            </a:r>
            <a:endParaRPr/>
          </a:p>
        </p:txBody>
      </p:sp>
      <p:sp>
        <p:nvSpPr>
          <p:cNvPr id="618" name="Google Shape;618;p7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Related image" id="619" name="Google Shape;619;p70"/>
          <p:cNvPicPr preferRelativeResize="0"/>
          <p:nvPr>
            <p:ph idx="2" type="body"/>
          </p:nvPr>
        </p:nvPicPr>
        <p:blipFill rotWithShape="1">
          <a:blip r:embed="rId3">
            <a:alphaModFix/>
          </a:blip>
          <a:srcRect b="0" l="0" r="0" t="0"/>
          <a:stretch/>
        </p:blipFill>
        <p:spPr>
          <a:xfrm>
            <a:off x="4845050" y="1607399"/>
            <a:ext cx="3886200" cy="2598627"/>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4" name="Shape 624"/>
        <p:cNvGrpSpPr/>
        <p:nvPr/>
      </p:nvGrpSpPr>
      <p:grpSpPr>
        <a:xfrm>
          <a:off x="0" y="0"/>
          <a:ext cx="0" cy="0"/>
          <a:chOff x="0" y="0"/>
          <a:chExt cx="0" cy="0"/>
        </a:xfrm>
      </p:grpSpPr>
      <p:sp>
        <p:nvSpPr>
          <p:cNvPr id="625" name="Google Shape;625;p7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Vertical vs Horizontal</a:t>
            </a:r>
            <a:endParaRPr/>
          </a:p>
        </p:txBody>
      </p:sp>
      <p:sp>
        <p:nvSpPr>
          <p:cNvPr id="626" name="Google Shape;626;p71"/>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 better solution for horizontal alignment</a:t>
            </a:r>
            <a:endParaRPr/>
          </a:p>
          <a:p>
            <a:pPr indent="-368300" lvl="0" marL="457200" rtl="0" algn="l">
              <a:spcBef>
                <a:spcPts val="700"/>
              </a:spcBef>
              <a:spcAft>
                <a:spcPts val="0"/>
              </a:spcAft>
              <a:buSzPts val="2200"/>
              <a:buChar char="◻"/>
            </a:pPr>
            <a:r>
              <a:rPr lang="en"/>
              <a:t>Offset the vertical alignment so users know what way to read</a:t>
            </a:r>
            <a:endParaRPr/>
          </a:p>
        </p:txBody>
      </p:sp>
      <p:pic>
        <p:nvPicPr>
          <p:cNvPr descr="https://i.redditmedia.com/1I6Fx_o90YzkYn6hkAc7PXLinWqt8nYzNobPeISvoHI.jpg?w=576&amp;s=394ebd604ad9749092b9db1b3bbfdfc0" id="627" name="Google Shape;627;p71"/>
          <p:cNvPicPr preferRelativeResize="0"/>
          <p:nvPr>
            <p:ph idx="2" type="body"/>
          </p:nvPr>
        </p:nvPicPr>
        <p:blipFill rotWithShape="1">
          <a:blip r:embed="rId3">
            <a:alphaModFix/>
          </a:blip>
          <a:srcRect b="21793" l="0" r="0" t="14144"/>
          <a:stretch/>
        </p:blipFill>
        <p:spPr>
          <a:xfrm>
            <a:off x="4845050" y="1246969"/>
            <a:ext cx="3886200" cy="3319488"/>
          </a:xfrm>
          <a:prstGeom prst="rect">
            <a:avLst/>
          </a:prstGeom>
          <a:noFill/>
          <a:ln>
            <a:noFill/>
          </a:ln>
        </p:spPr>
      </p:pic>
      <p:sp>
        <p:nvSpPr>
          <p:cNvPr id="628" name="Google Shape;628;p7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3" name="Shape 633"/>
        <p:cNvGrpSpPr/>
        <p:nvPr/>
      </p:nvGrpSpPr>
      <p:grpSpPr>
        <a:xfrm>
          <a:off x="0" y="0"/>
          <a:ext cx="0" cy="0"/>
          <a:chOff x="0" y="0"/>
          <a:chExt cx="0" cy="0"/>
        </a:xfrm>
      </p:grpSpPr>
      <p:sp>
        <p:nvSpPr>
          <p:cNvPr id="634" name="Google Shape;634;p7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Change of Cancel button placement</a:t>
            </a:r>
            <a:endParaRPr/>
          </a:p>
        </p:txBody>
      </p:sp>
      <p:sp>
        <p:nvSpPr>
          <p:cNvPr id="635" name="Google Shape;635;p72"/>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Existing users will be pressing the cancel button when they want to send the message</a:t>
            </a:r>
            <a:endParaRPr/>
          </a:p>
        </p:txBody>
      </p:sp>
      <p:sp>
        <p:nvSpPr>
          <p:cNvPr id="636" name="Google Shape;636;p7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The Cancel option switches sides in the iOS7 Mail app from the left side in “compose”view (typical placement) to the right side in “contacts” view.  - http://sloppyui.tumblr.com/" id="637" name="Google Shape;637;p72"/>
          <p:cNvPicPr preferRelativeResize="0"/>
          <p:nvPr>
            <p:ph idx="2" type="body"/>
          </p:nvPr>
        </p:nvPicPr>
        <p:blipFill rotWithShape="1">
          <a:blip r:embed="rId3">
            <a:alphaModFix/>
          </a:blip>
          <a:srcRect b="0" l="0" r="0" t="0"/>
          <a:stretch/>
        </p:blipFill>
        <p:spPr>
          <a:xfrm>
            <a:off x="4845050" y="1336688"/>
            <a:ext cx="3886200" cy="314004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2" name="Shape 642"/>
        <p:cNvGrpSpPr/>
        <p:nvPr/>
      </p:nvGrpSpPr>
      <p:grpSpPr>
        <a:xfrm>
          <a:off x="0" y="0"/>
          <a:ext cx="0" cy="0"/>
          <a:chOff x="0" y="0"/>
          <a:chExt cx="0" cy="0"/>
        </a:xfrm>
      </p:grpSpPr>
      <p:sp>
        <p:nvSpPr>
          <p:cNvPr id="643" name="Google Shape;643;p7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Unconventional practices</a:t>
            </a:r>
            <a:endParaRPr/>
          </a:p>
        </p:txBody>
      </p:sp>
      <p:sp>
        <p:nvSpPr>
          <p:cNvPr id="644" name="Google Shape;644;p73"/>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red </a:t>
            </a:r>
            <a:r>
              <a:rPr b="1" lang="en">
                <a:solidFill>
                  <a:srgbClr val="FF0000"/>
                </a:solidFill>
              </a:rPr>
              <a:t>X</a:t>
            </a:r>
            <a:r>
              <a:rPr lang="en"/>
              <a:t> is reserved for an error</a:t>
            </a:r>
            <a:endParaRPr/>
          </a:p>
          <a:p>
            <a:pPr indent="-368300" lvl="0" marL="457200" rtl="0" algn="l">
              <a:spcBef>
                <a:spcPts val="700"/>
              </a:spcBef>
              <a:spcAft>
                <a:spcPts val="0"/>
              </a:spcAft>
              <a:buSzPts val="2200"/>
              <a:buChar char="◻"/>
            </a:pPr>
            <a:r>
              <a:rPr lang="en"/>
              <a:t>The position of the button with the red X is the usual position for the Cancel button</a:t>
            </a:r>
            <a:endParaRPr/>
          </a:p>
        </p:txBody>
      </p:sp>
      <p:sp>
        <p:nvSpPr>
          <p:cNvPr id="645" name="Google Shape;645;p7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https://pbs.twimg.com/media/CC7dEVjWIAA0GTb.jpg" id="646" name="Google Shape;646;p73"/>
          <p:cNvPicPr preferRelativeResize="0"/>
          <p:nvPr>
            <p:ph idx="2" type="body"/>
          </p:nvPr>
        </p:nvPicPr>
        <p:blipFill rotWithShape="1">
          <a:blip r:embed="rId3">
            <a:alphaModFix/>
          </a:blip>
          <a:srcRect b="6732" l="0" r="0" t="9560"/>
          <a:stretch/>
        </p:blipFill>
        <p:spPr>
          <a:xfrm>
            <a:off x="4845050" y="1733550"/>
            <a:ext cx="3886200" cy="24384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1" name="Shape 651"/>
        <p:cNvGrpSpPr/>
        <p:nvPr/>
      </p:nvGrpSpPr>
      <p:grpSpPr>
        <a:xfrm>
          <a:off x="0" y="0"/>
          <a:ext cx="0" cy="0"/>
          <a:chOff x="0" y="0"/>
          <a:chExt cx="0" cy="0"/>
        </a:xfrm>
      </p:grpSpPr>
      <p:sp>
        <p:nvSpPr>
          <p:cNvPr id="652" name="Google Shape;652;p74"/>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Unconventional practices</a:t>
            </a:r>
            <a:endParaRPr/>
          </a:p>
        </p:txBody>
      </p:sp>
      <p:sp>
        <p:nvSpPr>
          <p:cNvPr id="653" name="Google Shape;653;p74"/>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Red is commonly used to indicate an error or cancel</a:t>
            </a:r>
            <a:endParaRPr/>
          </a:p>
        </p:txBody>
      </p:sp>
      <p:sp>
        <p:nvSpPr>
          <p:cNvPr id="654" name="Google Shape;654;p7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https://pbs.twimg.com/media/CGTCic3W8AEafts.jpg:large" id="655" name="Google Shape;655;p74"/>
          <p:cNvPicPr preferRelativeResize="0"/>
          <p:nvPr>
            <p:ph idx="2" type="body"/>
          </p:nvPr>
        </p:nvPicPr>
        <p:blipFill rotWithShape="1">
          <a:blip r:embed="rId3">
            <a:alphaModFix/>
          </a:blip>
          <a:srcRect b="45313" l="0" r="0" t="0"/>
          <a:stretch/>
        </p:blipFill>
        <p:spPr>
          <a:xfrm>
            <a:off x="5027710" y="1192213"/>
            <a:ext cx="3520880" cy="34290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0" name="Shape 660"/>
        <p:cNvGrpSpPr/>
        <p:nvPr/>
      </p:nvGrpSpPr>
      <p:grpSpPr>
        <a:xfrm>
          <a:off x="0" y="0"/>
          <a:ext cx="0" cy="0"/>
          <a:chOff x="0" y="0"/>
          <a:chExt cx="0" cy="0"/>
        </a:xfrm>
      </p:grpSpPr>
      <p:sp>
        <p:nvSpPr>
          <p:cNvPr id="661" name="Google Shape;661;p75"/>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Simple error handling</a:t>
            </a:r>
            <a:endParaRPr/>
          </a:p>
        </p:txBody>
      </p:sp>
      <p:sp>
        <p:nvSpPr>
          <p:cNvPr id="662" name="Google Shape;662;p7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663" name="Google Shape;663;p75"/>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Errors are unavoidable</a:t>
            </a:r>
            <a:endParaRPr/>
          </a:p>
          <a:p>
            <a:pPr indent="-368300" lvl="0" marL="457200" rtl="0" algn="l">
              <a:spcBef>
                <a:spcPts val="700"/>
              </a:spcBef>
              <a:spcAft>
                <a:spcPts val="0"/>
              </a:spcAft>
              <a:buSzPts val="2200"/>
              <a:buChar char="◻"/>
            </a:pPr>
            <a:r>
              <a:rPr lang="en"/>
              <a:t>Users will use the system in unexpected ways</a:t>
            </a:r>
            <a:endParaRPr/>
          </a:p>
          <a:p>
            <a:pPr indent="-368300" lvl="0" marL="457200" rtl="0" algn="l">
              <a:spcBef>
                <a:spcPts val="700"/>
              </a:spcBef>
              <a:spcAft>
                <a:spcPts val="0"/>
              </a:spcAft>
              <a:buSzPts val="2200"/>
              <a:buChar char="◻"/>
            </a:pPr>
            <a:r>
              <a:rPr lang="en"/>
              <a:t>Developers should plan for the unexpected and gracefully fail, and then recover if possible</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8" name="Shape 668"/>
        <p:cNvGrpSpPr/>
        <p:nvPr/>
      </p:nvGrpSpPr>
      <p:grpSpPr>
        <a:xfrm>
          <a:off x="0" y="0"/>
          <a:ext cx="0" cy="0"/>
          <a:chOff x="0" y="0"/>
          <a:chExt cx="0" cy="0"/>
        </a:xfrm>
      </p:grpSpPr>
      <p:sp>
        <p:nvSpPr>
          <p:cNvPr id="669" name="Google Shape;669;p76"/>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No reboot option</a:t>
            </a:r>
            <a:endParaRPr/>
          </a:p>
        </p:txBody>
      </p:sp>
      <p:sp>
        <p:nvSpPr>
          <p:cNvPr id="670" name="Google Shape;670;p7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Related image" id="671" name="Google Shape;671;p76"/>
          <p:cNvPicPr preferRelativeResize="0"/>
          <p:nvPr>
            <p:ph idx="1" type="body"/>
          </p:nvPr>
        </p:nvPicPr>
        <p:blipFill rotWithShape="1">
          <a:blip r:embed="rId3">
            <a:alphaModFix/>
          </a:blip>
          <a:srcRect b="0" l="0" r="0" t="0"/>
          <a:stretch/>
        </p:blipFill>
        <p:spPr>
          <a:xfrm>
            <a:off x="1692275" y="1200150"/>
            <a:ext cx="5994400" cy="337185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6" name="Shape 676"/>
        <p:cNvGrpSpPr/>
        <p:nvPr/>
      </p:nvGrpSpPr>
      <p:grpSpPr>
        <a:xfrm>
          <a:off x="0" y="0"/>
          <a:ext cx="0" cy="0"/>
          <a:chOff x="0" y="0"/>
          <a:chExt cx="0" cy="0"/>
        </a:xfrm>
      </p:grpSpPr>
      <p:sp>
        <p:nvSpPr>
          <p:cNvPr id="677" name="Google Shape;677;p77"/>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Unrecoverable system error</a:t>
            </a:r>
            <a:endParaRPr/>
          </a:p>
        </p:txBody>
      </p:sp>
      <p:sp>
        <p:nvSpPr>
          <p:cNvPr id="678" name="Google Shape;678;p7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Related image" id="679" name="Google Shape;679;p77"/>
          <p:cNvPicPr preferRelativeResize="0"/>
          <p:nvPr>
            <p:ph idx="1" type="body"/>
          </p:nvPr>
        </p:nvPicPr>
        <p:blipFill rotWithShape="1">
          <a:blip r:embed="rId3">
            <a:alphaModFix/>
          </a:blip>
          <a:srcRect b="0" l="0" r="0" t="0"/>
          <a:stretch/>
        </p:blipFill>
        <p:spPr>
          <a:xfrm>
            <a:off x="1718843" y="1200150"/>
            <a:ext cx="5941264" cy="33718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4" name="Shape 684"/>
        <p:cNvGrpSpPr/>
        <p:nvPr/>
      </p:nvGrpSpPr>
      <p:grpSpPr>
        <a:xfrm>
          <a:off x="0" y="0"/>
          <a:ext cx="0" cy="0"/>
          <a:chOff x="0" y="0"/>
          <a:chExt cx="0" cy="0"/>
        </a:xfrm>
      </p:grpSpPr>
      <p:sp>
        <p:nvSpPr>
          <p:cNvPr id="685" name="Google Shape;685;p7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Messages for developers</a:t>
            </a:r>
            <a:endParaRPr/>
          </a:p>
        </p:txBody>
      </p:sp>
      <p:sp>
        <p:nvSpPr>
          <p:cNvPr id="686" name="Google Shape;686;p78"/>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Unhelpful text</a:t>
            </a:r>
            <a:endParaRPr/>
          </a:p>
          <a:p>
            <a:pPr indent="-368300" lvl="0" marL="457200" rtl="0" algn="l">
              <a:spcBef>
                <a:spcPts val="700"/>
              </a:spcBef>
              <a:spcAft>
                <a:spcPts val="0"/>
              </a:spcAft>
              <a:buSzPts val="2200"/>
              <a:buChar char="◻"/>
            </a:pPr>
            <a:r>
              <a:rPr lang="en"/>
              <a:t>Developers needs to see this, not users</a:t>
            </a:r>
            <a:endParaRPr/>
          </a:p>
          <a:p>
            <a:pPr indent="-368300" lvl="0" marL="457200" rtl="0" algn="l">
              <a:spcBef>
                <a:spcPts val="700"/>
              </a:spcBef>
              <a:spcAft>
                <a:spcPts val="0"/>
              </a:spcAft>
              <a:buSzPts val="2200"/>
              <a:buChar char="◻"/>
            </a:pPr>
            <a:r>
              <a:rPr lang="en"/>
              <a:t>How do you handle this?</a:t>
            </a:r>
            <a:endParaRPr/>
          </a:p>
        </p:txBody>
      </p:sp>
      <p:sp>
        <p:nvSpPr>
          <p:cNvPr id="687" name="Google Shape;687;p7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error message in dialog box" id="688" name="Google Shape;688;p78"/>
          <p:cNvPicPr preferRelativeResize="0"/>
          <p:nvPr>
            <p:ph idx="2" type="body"/>
          </p:nvPr>
        </p:nvPicPr>
        <p:blipFill rotWithShape="1">
          <a:blip r:embed="rId3">
            <a:alphaModFix/>
          </a:blip>
          <a:srcRect b="0" l="0" r="0" t="0"/>
          <a:stretch/>
        </p:blipFill>
        <p:spPr>
          <a:xfrm>
            <a:off x="4845050" y="1546982"/>
            <a:ext cx="3886200" cy="2719462"/>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3" name="Shape 693"/>
        <p:cNvGrpSpPr/>
        <p:nvPr/>
      </p:nvGrpSpPr>
      <p:grpSpPr>
        <a:xfrm>
          <a:off x="0" y="0"/>
          <a:ext cx="0" cy="0"/>
          <a:chOff x="0" y="0"/>
          <a:chExt cx="0" cy="0"/>
        </a:xfrm>
      </p:grpSpPr>
      <p:sp>
        <p:nvSpPr>
          <p:cNvPr id="694" name="Google Shape;694;p7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Messages for developers (2)</a:t>
            </a:r>
            <a:endParaRPr/>
          </a:p>
        </p:txBody>
      </p:sp>
      <p:sp>
        <p:nvSpPr>
          <p:cNvPr id="695" name="Google Shape;695;p79"/>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Have you visited a webpage and see an ASP error page instead?</a:t>
            </a:r>
            <a:endParaRPr/>
          </a:p>
          <a:p>
            <a:pPr indent="-368300" lvl="0" marL="457200" rtl="0" algn="l">
              <a:spcBef>
                <a:spcPts val="700"/>
              </a:spcBef>
              <a:spcAft>
                <a:spcPts val="0"/>
              </a:spcAft>
              <a:buSzPts val="2200"/>
              <a:buChar char="◻"/>
            </a:pPr>
            <a:r>
              <a:rPr lang="en"/>
              <a:t>A user should not see this error message</a:t>
            </a:r>
            <a:endParaRPr/>
          </a:p>
        </p:txBody>
      </p:sp>
      <p:sp>
        <p:nvSpPr>
          <p:cNvPr id="696" name="Google Shape;696;p7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good web page error messages examples" id="697" name="Google Shape;697;p79"/>
          <p:cNvPicPr preferRelativeResize="0"/>
          <p:nvPr>
            <p:ph idx="2" type="body"/>
          </p:nvPr>
        </p:nvPicPr>
        <p:blipFill rotWithShape="1">
          <a:blip r:embed="rId3">
            <a:alphaModFix/>
          </a:blip>
          <a:srcRect b="0" l="0" r="0" t="0"/>
          <a:stretch/>
        </p:blipFill>
        <p:spPr>
          <a:xfrm>
            <a:off x="4845050" y="1365542"/>
            <a:ext cx="3886200" cy="3082342"/>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2" name="Shape 702"/>
        <p:cNvGrpSpPr/>
        <p:nvPr/>
      </p:nvGrpSpPr>
      <p:grpSpPr>
        <a:xfrm>
          <a:off x="0" y="0"/>
          <a:ext cx="0" cy="0"/>
          <a:chOff x="0" y="0"/>
          <a:chExt cx="0" cy="0"/>
        </a:xfrm>
      </p:grpSpPr>
      <p:sp>
        <p:nvSpPr>
          <p:cNvPr id="703" name="Google Shape;703;p80"/>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A better error message</a:t>
            </a:r>
            <a:endParaRPr/>
          </a:p>
        </p:txBody>
      </p:sp>
      <p:sp>
        <p:nvSpPr>
          <p:cNvPr id="704" name="Google Shape;704;p8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500 error page examples" id="705" name="Google Shape;705;p80"/>
          <p:cNvPicPr preferRelativeResize="0"/>
          <p:nvPr>
            <p:ph idx="1" type="body"/>
          </p:nvPr>
        </p:nvPicPr>
        <p:blipFill rotWithShape="1">
          <a:blip r:embed="rId3">
            <a:alphaModFix/>
          </a:blip>
          <a:srcRect b="11865" l="0" r="0" t="10457"/>
          <a:stretch/>
        </p:blipFill>
        <p:spPr>
          <a:xfrm>
            <a:off x="612775" y="1220556"/>
            <a:ext cx="8153400" cy="3331038"/>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0" name="Shape 710"/>
        <p:cNvGrpSpPr/>
        <p:nvPr/>
      </p:nvGrpSpPr>
      <p:grpSpPr>
        <a:xfrm>
          <a:off x="0" y="0"/>
          <a:ext cx="0" cy="0"/>
          <a:chOff x="0" y="0"/>
          <a:chExt cx="0" cy="0"/>
        </a:xfrm>
      </p:grpSpPr>
      <p:sp>
        <p:nvSpPr>
          <p:cNvPr id="711" name="Google Shape;711;p81"/>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Create usable systems</a:t>
            </a:r>
            <a:endParaRPr/>
          </a:p>
        </p:txBody>
      </p:sp>
      <p:sp>
        <p:nvSpPr>
          <p:cNvPr id="712" name="Google Shape;712;p8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713" name="Google Shape;713;p81"/>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 usable system is:</a:t>
            </a:r>
            <a:endParaRPr/>
          </a:p>
          <a:p>
            <a:pPr indent="-342900" lvl="1" marL="914400" rtl="0" algn="l">
              <a:spcBef>
                <a:spcPts val="550"/>
              </a:spcBef>
              <a:spcAft>
                <a:spcPts val="0"/>
              </a:spcAft>
              <a:buSzPts val="1800"/>
              <a:buChar char="▶"/>
            </a:pPr>
            <a:r>
              <a:rPr lang="en"/>
              <a:t>Quick and easy to learn</a:t>
            </a:r>
            <a:endParaRPr/>
          </a:p>
          <a:p>
            <a:pPr indent="-342900" lvl="1" marL="914400" rtl="0" algn="l">
              <a:spcBef>
                <a:spcPts val="550"/>
              </a:spcBef>
              <a:spcAft>
                <a:spcPts val="0"/>
              </a:spcAft>
              <a:buSzPts val="1800"/>
              <a:buChar char="▶"/>
            </a:pPr>
            <a:r>
              <a:rPr lang="en"/>
              <a:t>Efficient to use</a:t>
            </a:r>
            <a:endParaRPr/>
          </a:p>
          <a:p>
            <a:pPr indent="-342900" lvl="1" marL="914400" rtl="0" algn="l">
              <a:spcBef>
                <a:spcPts val="550"/>
              </a:spcBef>
              <a:spcAft>
                <a:spcPts val="0"/>
              </a:spcAft>
              <a:buSzPts val="1800"/>
              <a:buChar char="▶"/>
            </a:pPr>
            <a:r>
              <a:rPr lang="en"/>
              <a:t>Easy to remember how to use</a:t>
            </a:r>
            <a:endParaRPr/>
          </a:p>
          <a:p>
            <a:pPr indent="-342900" lvl="1" marL="914400" rtl="0" algn="l">
              <a:spcBef>
                <a:spcPts val="550"/>
              </a:spcBef>
              <a:spcAft>
                <a:spcPts val="0"/>
              </a:spcAft>
              <a:buSzPts val="1800"/>
              <a:buChar char="▶"/>
            </a:pPr>
            <a:r>
              <a:rPr lang="en"/>
              <a:t>Allows rapid recovery from errors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8" name="Shape 718"/>
        <p:cNvGrpSpPr/>
        <p:nvPr/>
      </p:nvGrpSpPr>
      <p:grpSpPr>
        <a:xfrm>
          <a:off x="0" y="0"/>
          <a:ext cx="0" cy="0"/>
          <a:chOff x="0" y="0"/>
          <a:chExt cx="0" cy="0"/>
        </a:xfrm>
      </p:grpSpPr>
      <p:sp>
        <p:nvSpPr>
          <p:cNvPr id="719" name="Google Shape;719;p82"/>
          <p:cNvSpPr txBox="1"/>
          <p:nvPr>
            <p:ph type="title"/>
          </p:nvPr>
        </p:nvSpPr>
        <p:spPr>
          <a:xfrm>
            <a:off x="533400" y="204787"/>
            <a:ext cx="8153400" cy="65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2"/>
              </a:buClr>
              <a:buSzPts val="3600"/>
              <a:buFont typeface="Questrial"/>
              <a:buNone/>
            </a:pPr>
            <a:r>
              <a:rPr b="0" i="0" lang="en" sz="3000" u="none" cap="none" strike="noStrike">
                <a:solidFill>
                  <a:schemeClr val="dk2"/>
                </a:solidFill>
                <a:latin typeface="Questrial"/>
                <a:ea typeface="Questrial"/>
                <a:cs typeface="Questrial"/>
                <a:sym typeface="Questrial"/>
              </a:rPr>
              <a:t>Overly complex requirements</a:t>
            </a:r>
            <a:endParaRPr sz="3000"/>
          </a:p>
        </p:txBody>
      </p:sp>
      <p:sp>
        <p:nvSpPr>
          <p:cNvPr id="720" name="Google Shape;720;p8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721" name="Google Shape;721;p82"/>
          <p:cNvSpPr txBox="1"/>
          <p:nvPr>
            <p:ph idx="3" type="body"/>
          </p:nvPr>
        </p:nvSpPr>
        <p:spPr>
          <a:xfrm>
            <a:off x="609600" y="1314450"/>
            <a:ext cx="3886200" cy="480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2"/>
              </a:buClr>
              <a:buSzPts val="1200"/>
              <a:buFont typeface="Noto Sans Symbols"/>
              <a:buNone/>
            </a:pPr>
            <a:r>
              <a:rPr b="1" i="0" lang="en" sz="2000" u="none" cap="none" strike="noStrike">
                <a:solidFill>
                  <a:srgbClr val="FFFFFF"/>
                </a:solidFill>
                <a:latin typeface="Questrial"/>
                <a:ea typeface="Questrial"/>
                <a:cs typeface="Questrial"/>
                <a:sym typeface="Questrial"/>
              </a:rPr>
              <a:t>Difficult Password Requirements</a:t>
            </a:r>
            <a:endParaRPr/>
          </a:p>
        </p:txBody>
      </p:sp>
      <p:sp>
        <p:nvSpPr>
          <p:cNvPr id="722" name="Google Shape;722;p82"/>
          <p:cNvSpPr txBox="1"/>
          <p:nvPr>
            <p:ph idx="4" type="body"/>
          </p:nvPr>
        </p:nvSpPr>
        <p:spPr>
          <a:xfrm>
            <a:off x="4800600" y="1314450"/>
            <a:ext cx="3886200" cy="480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2"/>
              </a:buClr>
              <a:buSzPts val="1200"/>
              <a:buFont typeface="Noto Sans Symbols"/>
              <a:buNone/>
            </a:pPr>
            <a:r>
              <a:rPr b="1" i="0" lang="en" sz="2000" u="none" cap="none" strike="noStrike">
                <a:solidFill>
                  <a:srgbClr val="FFFFFF"/>
                </a:solidFill>
                <a:latin typeface="Questrial"/>
                <a:ea typeface="Questrial"/>
                <a:cs typeface="Questrial"/>
                <a:sym typeface="Questrial"/>
              </a:rPr>
              <a:t>Busy User Interface</a:t>
            </a:r>
            <a:endParaRPr/>
          </a:p>
        </p:txBody>
      </p:sp>
      <p:pic>
        <p:nvPicPr>
          <p:cNvPr descr="#password" id="723" name="Google Shape;723;p82"/>
          <p:cNvPicPr preferRelativeResize="0"/>
          <p:nvPr>
            <p:ph idx="1" type="body"/>
          </p:nvPr>
        </p:nvPicPr>
        <p:blipFill rotWithShape="1">
          <a:blip r:embed="rId3">
            <a:alphaModFix/>
          </a:blip>
          <a:srcRect b="20903" l="11961" r="12096" t="15818"/>
          <a:stretch/>
        </p:blipFill>
        <p:spPr>
          <a:xfrm>
            <a:off x="609600" y="2014223"/>
            <a:ext cx="3886200" cy="2315204"/>
          </a:xfrm>
          <a:prstGeom prst="rect">
            <a:avLst/>
          </a:prstGeom>
          <a:noFill/>
          <a:ln>
            <a:noFill/>
          </a:ln>
        </p:spPr>
      </p:pic>
      <p:pic>
        <p:nvPicPr>
          <p:cNvPr descr="Do yourself and others a favor: avoid this :-)" id="724" name="Google Shape;724;p82"/>
          <p:cNvPicPr preferRelativeResize="0"/>
          <p:nvPr>
            <p:ph idx="2" type="body"/>
          </p:nvPr>
        </p:nvPicPr>
        <p:blipFill rotWithShape="1">
          <a:blip r:embed="rId4">
            <a:alphaModFix/>
          </a:blip>
          <a:srcRect b="0" l="0" r="0" t="0"/>
          <a:stretch/>
        </p:blipFill>
        <p:spPr>
          <a:xfrm>
            <a:off x="4800600" y="2014213"/>
            <a:ext cx="3886200" cy="26484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9" name="Shape 729"/>
        <p:cNvGrpSpPr/>
        <p:nvPr/>
      </p:nvGrpSpPr>
      <p:grpSpPr>
        <a:xfrm>
          <a:off x="0" y="0"/>
          <a:ext cx="0" cy="0"/>
          <a:chOff x="0" y="0"/>
          <a:chExt cx="0" cy="0"/>
        </a:xfrm>
      </p:grpSpPr>
      <p:sp>
        <p:nvSpPr>
          <p:cNvPr id="730" name="Google Shape;730;p83"/>
          <p:cNvSpPr txBox="1"/>
          <p:nvPr>
            <p:ph type="title"/>
          </p:nvPr>
        </p:nvSpPr>
        <p:spPr>
          <a:xfrm>
            <a:off x="533400" y="204787"/>
            <a:ext cx="8153400" cy="65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2"/>
              </a:buClr>
              <a:buSzPts val="3600"/>
              <a:buFont typeface="Questrial"/>
              <a:buNone/>
            </a:pPr>
            <a:r>
              <a:rPr b="0" i="0" lang="en" sz="3000" u="none" cap="none" strike="noStrike">
                <a:solidFill>
                  <a:schemeClr val="dk2"/>
                </a:solidFill>
                <a:latin typeface="Questrial"/>
                <a:ea typeface="Questrial"/>
                <a:cs typeface="Questrial"/>
                <a:sym typeface="Questrial"/>
              </a:rPr>
              <a:t>Simplification</a:t>
            </a:r>
            <a:endParaRPr sz="3000"/>
          </a:p>
        </p:txBody>
      </p:sp>
      <p:sp>
        <p:nvSpPr>
          <p:cNvPr id="731" name="Google Shape;731;p8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sp>
        <p:nvSpPr>
          <p:cNvPr id="732" name="Google Shape;732;p83"/>
          <p:cNvSpPr txBox="1"/>
          <p:nvPr>
            <p:ph idx="3" type="body"/>
          </p:nvPr>
        </p:nvSpPr>
        <p:spPr>
          <a:xfrm>
            <a:off x="609600" y="1314450"/>
            <a:ext cx="3886200" cy="480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2"/>
              </a:buClr>
              <a:buSzPts val="1200"/>
              <a:buFont typeface="Noto Sans Symbols"/>
              <a:buNone/>
            </a:pPr>
            <a:r>
              <a:rPr b="1" i="0" lang="en" sz="2000" u="none" cap="none" strike="noStrike">
                <a:solidFill>
                  <a:srgbClr val="FFFFFF"/>
                </a:solidFill>
                <a:latin typeface="Questrial"/>
                <a:ea typeface="Questrial"/>
                <a:cs typeface="Questrial"/>
                <a:sym typeface="Questrial"/>
              </a:rPr>
              <a:t>Old Instructions</a:t>
            </a:r>
            <a:endParaRPr/>
          </a:p>
        </p:txBody>
      </p:sp>
      <p:sp>
        <p:nvSpPr>
          <p:cNvPr id="733" name="Google Shape;733;p83"/>
          <p:cNvSpPr txBox="1"/>
          <p:nvPr>
            <p:ph idx="4" type="body"/>
          </p:nvPr>
        </p:nvSpPr>
        <p:spPr>
          <a:xfrm>
            <a:off x="4800600" y="1314450"/>
            <a:ext cx="3886200" cy="480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2"/>
              </a:buClr>
              <a:buSzPts val="1200"/>
              <a:buFont typeface="Noto Sans Symbols"/>
              <a:buNone/>
            </a:pPr>
            <a:r>
              <a:rPr b="1" i="0" lang="en" sz="2000" u="none" cap="none" strike="noStrike">
                <a:solidFill>
                  <a:srgbClr val="FFFFFF"/>
                </a:solidFill>
                <a:latin typeface="Questrial"/>
                <a:ea typeface="Questrial"/>
                <a:cs typeface="Questrial"/>
                <a:sym typeface="Questrial"/>
              </a:rPr>
              <a:t>New Instructions</a:t>
            </a:r>
            <a:endParaRPr/>
          </a:p>
        </p:txBody>
      </p:sp>
      <p:pic>
        <p:nvPicPr>
          <p:cNvPr descr="http://media.thedenverchannel.com/photo/2014/10/17/Old%20Denver%20Meter_1413601370048_9108731_ver1.0.jpg" id="734" name="Google Shape;734;p83"/>
          <p:cNvPicPr preferRelativeResize="0"/>
          <p:nvPr>
            <p:ph idx="1" type="body"/>
          </p:nvPr>
        </p:nvPicPr>
        <p:blipFill rotWithShape="1">
          <a:blip r:embed="rId3">
            <a:alphaModFix/>
          </a:blip>
          <a:srcRect b="0" l="0" r="0" t="0"/>
          <a:stretch/>
        </p:blipFill>
        <p:spPr>
          <a:xfrm>
            <a:off x="609600" y="2076800"/>
            <a:ext cx="3886200" cy="2190049"/>
          </a:xfrm>
          <a:prstGeom prst="rect">
            <a:avLst/>
          </a:prstGeom>
          <a:noFill/>
          <a:ln>
            <a:noFill/>
          </a:ln>
        </p:spPr>
      </p:pic>
      <p:pic>
        <p:nvPicPr>
          <p:cNvPr descr="http://media.thedenverchannel.com/photo/2014/10/17/New%20Denver%20Meter_1413601370406_9108732_ver1.0.jpg" id="735" name="Google Shape;735;p83"/>
          <p:cNvPicPr preferRelativeResize="0"/>
          <p:nvPr>
            <p:ph idx="2" type="body"/>
          </p:nvPr>
        </p:nvPicPr>
        <p:blipFill rotWithShape="1">
          <a:blip r:embed="rId4">
            <a:alphaModFix/>
          </a:blip>
          <a:srcRect b="0" l="0" r="0" t="0"/>
          <a:stretch/>
        </p:blipFill>
        <p:spPr>
          <a:xfrm>
            <a:off x="4800600" y="2076800"/>
            <a:ext cx="3886200" cy="219004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0" name="Shape 740"/>
        <p:cNvGrpSpPr/>
        <p:nvPr/>
      </p:nvGrpSpPr>
      <p:grpSpPr>
        <a:xfrm>
          <a:off x="0" y="0"/>
          <a:ext cx="0" cy="0"/>
          <a:chOff x="0" y="0"/>
          <a:chExt cx="0" cy="0"/>
        </a:xfrm>
      </p:grpSpPr>
      <p:sp>
        <p:nvSpPr>
          <p:cNvPr id="741" name="Google Shape;741;p84"/>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Lacks logical flow</a:t>
            </a:r>
            <a:endParaRPr/>
          </a:p>
        </p:txBody>
      </p:sp>
      <p:sp>
        <p:nvSpPr>
          <p:cNvPr id="742" name="Google Shape;742;p84"/>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This parking meter does not have linear process flow</a:t>
            </a:r>
            <a:endParaRPr/>
          </a:p>
          <a:p>
            <a:pPr indent="-368300" lvl="0" marL="457200" rtl="0" algn="l">
              <a:spcBef>
                <a:spcPts val="700"/>
              </a:spcBef>
              <a:spcAft>
                <a:spcPts val="0"/>
              </a:spcAft>
              <a:buSzPts val="2200"/>
              <a:buChar char="◻"/>
            </a:pPr>
            <a:r>
              <a:rPr lang="en"/>
              <a:t>Users of the Latin and Cyrillic alphabets naturally read upper-left to lower-right</a:t>
            </a:r>
            <a:endParaRPr/>
          </a:p>
        </p:txBody>
      </p:sp>
      <p:sp>
        <p:nvSpPr>
          <p:cNvPr id="743" name="Google Shape;743;p8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https://i.pinimg.com/736x/4d/4b/bc/4d4bbc4b759ea1d4a03155c11ee90f7e--bad-design-vending-machine.jpg" id="744" name="Google Shape;744;p84"/>
          <p:cNvPicPr preferRelativeResize="0"/>
          <p:nvPr>
            <p:ph idx="2" type="body"/>
          </p:nvPr>
        </p:nvPicPr>
        <p:blipFill rotWithShape="1">
          <a:blip r:embed="rId3">
            <a:alphaModFix/>
          </a:blip>
          <a:srcRect b="15290" l="23463" r="31972" t="37309"/>
          <a:stretch/>
        </p:blipFill>
        <p:spPr>
          <a:xfrm>
            <a:off x="5578773" y="1192213"/>
            <a:ext cx="2418754" cy="34290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9" name="Shape 749"/>
        <p:cNvGrpSpPr/>
        <p:nvPr/>
      </p:nvGrpSpPr>
      <p:grpSpPr>
        <a:xfrm>
          <a:off x="0" y="0"/>
          <a:ext cx="0" cy="0"/>
          <a:chOff x="0" y="0"/>
          <a:chExt cx="0" cy="0"/>
        </a:xfrm>
      </p:grpSpPr>
      <p:sp>
        <p:nvSpPr>
          <p:cNvPr id="750" name="Google Shape;750;p8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Not user friendly</a:t>
            </a:r>
            <a:endParaRPr/>
          </a:p>
        </p:txBody>
      </p:sp>
      <p:sp>
        <p:nvSpPr>
          <p:cNvPr id="751" name="Google Shape;751;p85"/>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This parking meter was so confusing that someone had to tape on printouts.</a:t>
            </a:r>
            <a:endParaRPr/>
          </a:p>
        </p:txBody>
      </p:sp>
      <p:sp>
        <p:nvSpPr>
          <p:cNvPr id="752" name="Google Shape;752;p8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Car park ticket machine flow misery" id="753" name="Google Shape;753;p85"/>
          <p:cNvPicPr preferRelativeResize="0"/>
          <p:nvPr>
            <p:ph idx="2" type="body"/>
          </p:nvPr>
        </p:nvPicPr>
        <p:blipFill rotWithShape="1">
          <a:blip r:embed="rId3">
            <a:alphaModFix/>
          </a:blip>
          <a:srcRect b="0" l="0" r="0" t="0"/>
          <a:stretch/>
        </p:blipFill>
        <p:spPr>
          <a:xfrm>
            <a:off x="5501838" y="1192213"/>
            <a:ext cx="2572623" cy="34290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8" name="Shape 758"/>
        <p:cNvGrpSpPr/>
        <p:nvPr/>
      </p:nvGrpSpPr>
      <p:grpSpPr>
        <a:xfrm>
          <a:off x="0" y="0"/>
          <a:ext cx="0" cy="0"/>
          <a:chOff x="0" y="0"/>
          <a:chExt cx="0" cy="0"/>
        </a:xfrm>
      </p:grpSpPr>
      <p:sp>
        <p:nvSpPr>
          <p:cNvPr id="759" name="Google Shape;759;p86"/>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Not user friendly (2)</a:t>
            </a:r>
            <a:endParaRPr/>
          </a:p>
        </p:txBody>
      </p:sp>
      <p:sp>
        <p:nvSpPr>
          <p:cNvPr id="760" name="Google Shape;760;p86"/>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This parking meter was so confusing that someone had to tape on printouts.</a:t>
            </a:r>
            <a:endParaRPr/>
          </a:p>
          <a:p>
            <a:pPr indent="-368300" lvl="0" marL="457200" rtl="0" algn="l">
              <a:spcBef>
                <a:spcPts val="700"/>
              </a:spcBef>
              <a:spcAft>
                <a:spcPts val="0"/>
              </a:spcAft>
              <a:buSzPts val="2200"/>
              <a:buChar char="◻"/>
            </a:pPr>
            <a:r>
              <a:rPr lang="en"/>
              <a:t>Notice the payment arrow points to the screen</a:t>
            </a:r>
            <a:endParaRPr/>
          </a:p>
        </p:txBody>
      </p:sp>
      <p:sp>
        <p:nvSpPr>
          <p:cNvPr id="761" name="Google Shape;761;p8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id="762" name="Google Shape;762;p86"/>
          <p:cNvPicPr preferRelativeResize="0"/>
          <p:nvPr>
            <p:ph idx="2" type="body"/>
          </p:nvPr>
        </p:nvPicPr>
        <p:blipFill rotWithShape="1">
          <a:blip r:embed="rId3">
            <a:alphaModFix/>
          </a:blip>
          <a:srcRect b="0" l="0" r="0" t="0"/>
          <a:stretch/>
        </p:blipFill>
        <p:spPr>
          <a:xfrm>
            <a:off x="4845050" y="1601297"/>
            <a:ext cx="3886200" cy="2610831"/>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7" name="Shape 767"/>
        <p:cNvGrpSpPr/>
        <p:nvPr/>
      </p:nvGrpSpPr>
      <p:grpSpPr>
        <a:xfrm>
          <a:off x="0" y="0"/>
          <a:ext cx="0" cy="0"/>
          <a:chOff x="0" y="0"/>
          <a:chExt cx="0" cy="0"/>
        </a:xfrm>
      </p:grpSpPr>
      <p:sp>
        <p:nvSpPr>
          <p:cNvPr id="768" name="Google Shape;768;p8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Which is which?</a:t>
            </a:r>
            <a:endParaRPr/>
          </a:p>
        </p:txBody>
      </p:sp>
      <p:sp>
        <p:nvSpPr>
          <p:cNvPr id="769" name="Google Shape;769;p87"/>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What are the button pairs?</a:t>
            </a:r>
            <a:endParaRPr/>
          </a:p>
          <a:p>
            <a:pPr indent="-368300" lvl="0" marL="457200" rtl="0" algn="l">
              <a:spcBef>
                <a:spcPts val="700"/>
              </a:spcBef>
              <a:spcAft>
                <a:spcPts val="0"/>
              </a:spcAft>
              <a:buSzPts val="2200"/>
              <a:buChar char="◻"/>
            </a:pPr>
            <a:r>
              <a:rPr lang="en"/>
              <a:t>Is the right square going to take you up or down?</a:t>
            </a:r>
            <a:endParaRPr/>
          </a:p>
        </p:txBody>
      </p:sp>
      <p:sp>
        <p:nvSpPr>
          <p:cNvPr id="770" name="Google Shape;770;p8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1000">
                <a:solidFill>
                  <a:srgbClr val="FFFFFF"/>
                </a:solidFill>
                <a:latin typeface="Questrial"/>
                <a:ea typeface="Questrial"/>
                <a:cs typeface="Questrial"/>
                <a:sym typeface="Questrial"/>
              </a:rPr>
              <a:t>‹#›</a:t>
            </a:fld>
            <a:endParaRPr b="1" sz="1000">
              <a:solidFill>
                <a:srgbClr val="FFFFFF"/>
              </a:solidFill>
              <a:latin typeface="Questrial"/>
              <a:ea typeface="Questrial"/>
              <a:cs typeface="Questrial"/>
              <a:sym typeface="Questrial"/>
            </a:endParaRPr>
          </a:p>
        </p:txBody>
      </p:sp>
      <p:pic>
        <p:nvPicPr>
          <p:cNvPr descr="Image result for user experience fails" id="771" name="Google Shape;771;p87"/>
          <p:cNvPicPr preferRelativeResize="0"/>
          <p:nvPr>
            <p:ph idx="2" type="body"/>
          </p:nvPr>
        </p:nvPicPr>
        <p:blipFill rotWithShape="1">
          <a:blip r:embed="rId3">
            <a:alphaModFix/>
          </a:blip>
          <a:srcRect b="0" l="0" r="0" t="0"/>
          <a:stretch/>
        </p:blipFill>
        <p:spPr>
          <a:xfrm>
            <a:off x="5073650" y="1192213"/>
            <a:ext cx="3429000" cy="34290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6" name="Shape 776"/>
        <p:cNvGrpSpPr/>
        <p:nvPr/>
      </p:nvGrpSpPr>
      <p:grpSpPr>
        <a:xfrm>
          <a:off x="0" y="0"/>
          <a:ext cx="0" cy="0"/>
          <a:chOff x="0" y="0"/>
          <a:chExt cx="0" cy="0"/>
        </a:xfrm>
      </p:grpSpPr>
      <p:sp>
        <p:nvSpPr>
          <p:cNvPr id="777" name="Google Shape;777;p88"/>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Reversal of action</a:t>
            </a:r>
            <a:endParaRPr/>
          </a:p>
        </p:txBody>
      </p:sp>
      <p:sp>
        <p:nvSpPr>
          <p:cNvPr id="778" name="Google Shape;778;p88"/>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This operation prevented the user from undoing the previous changes</a:t>
            </a:r>
            <a:endParaRPr/>
          </a:p>
        </p:txBody>
      </p:sp>
      <p:sp>
        <p:nvSpPr>
          <p:cNvPr id="779" name="Google Shape;779;p8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sz="1000"/>
              <a:t>‹#›</a:t>
            </a:fld>
            <a:endParaRPr sz="1000"/>
          </a:p>
        </p:txBody>
      </p:sp>
      <p:pic>
        <p:nvPicPr>
          <p:cNvPr descr="Image result for undo error" id="780" name="Google Shape;780;p88"/>
          <p:cNvPicPr preferRelativeResize="0"/>
          <p:nvPr>
            <p:ph idx="4294967295" type="body"/>
          </p:nvPr>
        </p:nvPicPr>
        <p:blipFill rotWithShape="1">
          <a:blip r:embed="rId3">
            <a:alphaModFix/>
          </a:blip>
          <a:srcRect b="10502" l="23679" r="26845" t="3903"/>
          <a:stretch/>
        </p:blipFill>
        <p:spPr>
          <a:xfrm>
            <a:off x="3230850" y="1994201"/>
            <a:ext cx="4340400" cy="21072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5" name="Shape 785"/>
        <p:cNvGrpSpPr/>
        <p:nvPr/>
      </p:nvGrpSpPr>
      <p:grpSpPr>
        <a:xfrm>
          <a:off x="0" y="0"/>
          <a:ext cx="0" cy="0"/>
          <a:chOff x="0" y="0"/>
          <a:chExt cx="0" cy="0"/>
        </a:xfrm>
      </p:grpSpPr>
      <p:sp>
        <p:nvSpPr>
          <p:cNvPr id="786" name="Google Shape;786;p89"/>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User Experiences </a:t>
            </a:r>
            <a:r>
              <a:rPr b="1" lang="en"/>
              <a:t>Summary</a:t>
            </a:r>
            <a:endParaRPr b="1"/>
          </a:p>
        </p:txBody>
      </p:sp>
      <p:sp>
        <p:nvSpPr>
          <p:cNvPr id="787" name="Google Shape;787;p8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788" name="Google Shape;788;p89"/>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Systems are created to help people</a:t>
            </a:r>
            <a:endParaRPr/>
          </a:p>
          <a:p>
            <a:pPr indent="-368300" lvl="0" marL="457200" rtl="0" algn="l">
              <a:spcBef>
                <a:spcPts val="700"/>
              </a:spcBef>
              <a:spcAft>
                <a:spcPts val="0"/>
              </a:spcAft>
              <a:buSzPts val="2200"/>
              <a:buChar char="◻"/>
            </a:pPr>
            <a:r>
              <a:rPr lang="en"/>
              <a:t>However, users face many obstacles due to system requirements</a:t>
            </a:r>
            <a:endParaRPr/>
          </a:p>
          <a:p>
            <a:pPr indent="-342900" lvl="1" marL="914400" rtl="0" algn="l">
              <a:spcBef>
                <a:spcPts val="550"/>
              </a:spcBef>
              <a:spcAft>
                <a:spcPts val="0"/>
              </a:spcAft>
              <a:buSzPts val="1800"/>
              <a:buChar char="▶"/>
            </a:pPr>
            <a:r>
              <a:rPr lang="en"/>
              <a:t>Avoidable and unavoidable</a:t>
            </a:r>
            <a:endParaRPr/>
          </a:p>
          <a:p>
            <a:pPr indent="-368300" lvl="0" marL="457200" rtl="0" algn="l">
              <a:spcBef>
                <a:spcPts val="700"/>
              </a:spcBef>
              <a:spcAft>
                <a:spcPts val="0"/>
              </a:spcAft>
              <a:buSzPts val="2200"/>
              <a:buChar char="◻"/>
            </a:pPr>
            <a:r>
              <a:rPr lang="en"/>
              <a:t>HCI strives to create ways for people to use the systems that easy</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edi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